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98" r:id="rId2"/>
    <p:sldId id="344" r:id="rId3"/>
    <p:sldId id="419" r:id="rId4"/>
    <p:sldId id="420" r:id="rId5"/>
    <p:sldId id="421"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35" r:id="rId20"/>
    <p:sldId id="436" r:id="rId21"/>
    <p:sldId id="437" r:id="rId22"/>
    <p:sldId id="438" r:id="rId23"/>
    <p:sldId id="439" r:id="rId24"/>
    <p:sldId id="440" r:id="rId25"/>
    <p:sldId id="441" r:id="rId26"/>
    <p:sldId id="442" r:id="rId27"/>
    <p:sldId id="443" r:id="rId28"/>
    <p:sldId id="444" r:id="rId29"/>
    <p:sldId id="445" r:id="rId30"/>
    <p:sldId id="446" r:id="rId31"/>
    <p:sldId id="447" r:id="rId32"/>
    <p:sldId id="448" r:id="rId33"/>
    <p:sldId id="449" r:id="rId34"/>
    <p:sldId id="450" r:id="rId35"/>
    <p:sldId id="451" r:id="rId36"/>
    <p:sldId id="452" r:id="rId37"/>
    <p:sldId id="453" r:id="rId3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ABF"/>
    <a:srgbClr val="BF8762"/>
    <a:srgbClr val="FFFFFF"/>
    <a:srgbClr val="4A061C"/>
    <a:srgbClr val="FCBEBC"/>
    <a:srgbClr val="E0C6AE"/>
    <a:srgbClr val="EDDDCF"/>
    <a:srgbClr val="CDA079"/>
    <a:srgbClr val="070103"/>
    <a:srgbClr val="D89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4" autoAdjust="0"/>
    <p:restoredTop sz="94660"/>
  </p:normalViewPr>
  <p:slideViewPr>
    <p:cSldViewPr>
      <p:cViewPr varScale="1">
        <p:scale>
          <a:sx n="81" d="100"/>
          <a:sy n="81" d="100"/>
        </p:scale>
        <p:origin x="146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465F9193-10E1-4124-A1E9-5817F4DC1476}" type="datetimeFigureOut">
              <a:rPr lang="en-US" smtClean="0"/>
              <a:pPr/>
              <a:t>5/24/2024</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9864792D-A96A-4EE3-9792-5912C27B1A4E}" type="slidenum">
              <a:rPr lang="en-US" smtClean="0"/>
              <a:pPr/>
              <a:t>‹#›</a:t>
            </a:fld>
            <a:endParaRPr lang="en-US"/>
          </a:p>
        </p:txBody>
      </p:sp>
    </p:spTree>
    <p:extLst>
      <p:ext uri="{BB962C8B-B14F-4D97-AF65-F5344CB8AC3E}">
        <p14:creationId xmlns:p14="http://schemas.microsoft.com/office/powerpoint/2010/main" val="3934741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AC35D49A-1A61-40F8-B758-F538D2B5DB87}" type="datetimeFigureOut">
              <a:rPr lang="en-US" smtClean="0"/>
              <a:pPr/>
              <a:t>5/24/2024</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A791BCB7-56DD-4C06-8EB8-874D21512988}" type="slidenum">
              <a:rPr lang="en-US" smtClean="0"/>
              <a:pPr/>
              <a:t>‹#›</a:t>
            </a:fld>
            <a:endParaRPr lang="en-US"/>
          </a:p>
        </p:txBody>
      </p:sp>
    </p:spTree>
    <p:extLst>
      <p:ext uri="{BB962C8B-B14F-4D97-AF65-F5344CB8AC3E}">
        <p14:creationId xmlns:p14="http://schemas.microsoft.com/office/powerpoint/2010/main" val="93194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1BCB7-56DD-4C06-8EB8-874D21512988}" type="slidenum">
              <a:rPr lang="en-US" smtClean="0"/>
              <a:pPr/>
              <a:t>1</a:t>
            </a:fld>
            <a:endParaRPr lang="en-US"/>
          </a:p>
        </p:txBody>
      </p:sp>
    </p:spTree>
    <p:extLst>
      <p:ext uri="{BB962C8B-B14F-4D97-AF65-F5344CB8AC3E}">
        <p14:creationId xmlns:p14="http://schemas.microsoft.com/office/powerpoint/2010/main" val="355108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1BCB7-56DD-4C06-8EB8-874D21512988}" type="slidenum">
              <a:rPr lang="en-US" smtClean="0"/>
              <a:pPr/>
              <a:t>37</a:t>
            </a:fld>
            <a:endParaRPr lang="en-US"/>
          </a:p>
        </p:txBody>
      </p:sp>
    </p:spTree>
    <p:extLst>
      <p:ext uri="{BB962C8B-B14F-4D97-AF65-F5344CB8AC3E}">
        <p14:creationId xmlns:p14="http://schemas.microsoft.com/office/powerpoint/2010/main" val="117131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6E7AB0-6422-4BF1-A1E0-AB80CFFA4604}"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379499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6E7AB0-6422-4BF1-A1E0-AB80CFFA4604}"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187106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6E7AB0-6422-4BF1-A1E0-AB80CFFA4604}"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367963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6E7AB0-6422-4BF1-A1E0-AB80CFFA4604}"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28303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6E7AB0-6422-4BF1-A1E0-AB80CFFA4604}"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1006387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6E7AB0-6422-4BF1-A1E0-AB80CFFA4604}"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391382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6E7AB0-6422-4BF1-A1E0-AB80CFFA4604}" type="datetimeFigureOut">
              <a:rPr lang="en-US" smtClean="0"/>
              <a:pPr/>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392754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6E7AB0-6422-4BF1-A1E0-AB80CFFA4604}" type="datetimeFigureOut">
              <a:rPr lang="en-US" smtClean="0"/>
              <a:pPr/>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124270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E7AB0-6422-4BF1-A1E0-AB80CFFA4604}" type="datetimeFigureOut">
              <a:rPr lang="en-US" smtClean="0"/>
              <a:pPr/>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55758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6E7AB0-6422-4BF1-A1E0-AB80CFFA4604}"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377094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6E7AB0-6422-4BF1-A1E0-AB80CFFA4604}"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92E34-F007-46B3-863D-37322EF2CD77}" type="slidenum">
              <a:rPr lang="en-US" smtClean="0"/>
              <a:pPr/>
              <a:t>‹#›</a:t>
            </a:fld>
            <a:endParaRPr lang="en-US"/>
          </a:p>
        </p:txBody>
      </p:sp>
    </p:spTree>
    <p:extLst>
      <p:ext uri="{BB962C8B-B14F-4D97-AF65-F5344CB8AC3E}">
        <p14:creationId xmlns:p14="http://schemas.microsoft.com/office/powerpoint/2010/main" val="36128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E7AB0-6422-4BF1-A1E0-AB80CFFA4604}" type="datetimeFigureOut">
              <a:rPr lang="en-US" smtClean="0"/>
              <a:pPr/>
              <a:t>5/24/2024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2E34-F007-46B3-863D-37322EF2CD77}" type="slidenum">
              <a:rPr lang="en-US" smtClean="0"/>
              <a:pPr/>
              <a:t>‹#›</a:t>
            </a:fld>
            <a:endParaRPr lang="en-US"/>
          </a:p>
        </p:txBody>
      </p:sp>
    </p:spTree>
    <p:extLst>
      <p:ext uri="{BB962C8B-B14F-4D97-AF65-F5344CB8AC3E}">
        <p14:creationId xmlns:p14="http://schemas.microsoft.com/office/powerpoint/2010/main" val="37587741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700" y="6251249"/>
            <a:ext cx="4724400" cy="680101"/>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contourClr>
                <a:schemeClr val="accent2">
                  <a:tint val="20000"/>
                </a:schemeClr>
              </a:contourClr>
            </a:sp3d>
          </a:bodyPr>
          <a:lstStyle/>
          <a:p>
            <a:pPr>
              <a:lnSpc>
                <a:spcPct val="90000"/>
              </a:lnSpc>
              <a:spcBef>
                <a:spcPct val="0"/>
              </a:spcBef>
              <a:spcAft>
                <a:spcPts val="600"/>
              </a:spcAft>
            </a:pPr>
            <a:endParaRPr lang="en-US" sz="4000" b="1" dirty="0">
              <a:ln w="19050">
                <a:noFill/>
              </a:ln>
              <a:solidFill>
                <a:schemeClr val="tx2"/>
              </a:solidFill>
              <a:effectLst>
                <a:glow>
                  <a:schemeClr val="accent1"/>
                </a:glow>
              </a:effectLst>
              <a:ea typeface="+mj-ea"/>
              <a:cs typeface="Calibri" panose="020F0502020204030204" pitchFamily="34" charset="0"/>
            </a:endParaRPr>
          </a:p>
        </p:txBody>
      </p:sp>
      <p:sp>
        <p:nvSpPr>
          <p:cNvPr id="9" name="TextBox 8"/>
          <p:cNvSpPr txBox="1"/>
          <p:nvPr/>
        </p:nvSpPr>
        <p:spPr>
          <a:xfrm>
            <a:off x="5251174" y="6096000"/>
            <a:ext cx="3892826" cy="680101"/>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contourClr>
                <a:schemeClr val="accent2">
                  <a:tint val="20000"/>
                </a:schemeClr>
              </a:contourClr>
            </a:sp3d>
          </a:bodyPr>
          <a:lstStyle/>
          <a:p>
            <a:pPr lvl="0" algn="r"/>
            <a:r>
              <a:rPr lang="en-US" sz="3600" b="1" spc="50" dirty="0" smtClean="0">
                <a:ln w="28575" cmpd="sng">
                  <a:solidFill>
                    <a:srgbClr val="DADABF"/>
                  </a:solidFill>
                  <a:prstDash val="solid"/>
                </a:ln>
                <a:solidFill>
                  <a:srgbClr val="BF8762"/>
                </a:solidFill>
                <a:effectLst>
                  <a:glow rad="63500">
                    <a:schemeClr val="accent1">
                      <a:satMod val="175000"/>
                      <a:alpha val="40000"/>
                    </a:schemeClr>
                  </a:glow>
                </a:effectLst>
                <a:latin typeface="Kozuka Gothic Pr6N B" panose="020B0800000000000000" pitchFamily="34" charset="-128"/>
                <a:ea typeface="Kozuka Gothic Pr6N B" panose="020B0800000000000000" pitchFamily="34" charset="-128"/>
                <a:cs typeface="Calibri" panose="020F0502020204030204" pitchFamily="34" charset="0"/>
              </a:rPr>
              <a:t>Date: 05-26-24</a:t>
            </a:r>
            <a:endParaRPr lang="en-US" sz="3600" b="1" spc="50" dirty="0">
              <a:ln w="28575" cmpd="sng">
                <a:solidFill>
                  <a:srgbClr val="DADABF"/>
                </a:solidFill>
                <a:prstDash val="solid"/>
              </a:ln>
              <a:solidFill>
                <a:srgbClr val="BF8762"/>
              </a:solidFill>
              <a:effectLst>
                <a:glow rad="63500">
                  <a:schemeClr val="accent1">
                    <a:satMod val="175000"/>
                    <a:alpha val="40000"/>
                  </a:schemeClr>
                </a:glow>
              </a:effectLst>
              <a:latin typeface="Kozuka Gothic Pr6N B" panose="020B0800000000000000" pitchFamily="34" charset="-128"/>
              <a:ea typeface="Kozuka Gothic Pr6N B" panose="020B0800000000000000" pitchFamily="34" charset="-128"/>
            </a:endParaRPr>
          </a:p>
        </p:txBody>
      </p:sp>
      <p:sp>
        <p:nvSpPr>
          <p:cNvPr id="7" name="Rectangle 6"/>
          <p:cNvSpPr/>
          <p:nvPr/>
        </p:nvSpPr>
        <p:spPr>
          <a:xfrm>
            <a:off x="76200" y="6096000"/>
            <a:ext cx="5505726" cy="646331"/>
          </a:xfrm>
          <a:prstGeom prst="rect">
            <a:avLst/>
          </a:prstGeom>
          <a:noFill/>
        </p:spPr>
        <p:txBody>
          <a:bodyPr wrap="square" lIns="91440" tIns="45720" rIns="91440" bIns="45720">
            <a:spAutoFit/>
          </a:bodyPr>
          <a:lstStyle/>
          <a:p>
            <a:r>
              <a:rPr lang="en-US" sz="3600" b="1" spc="50" dirty="0" smtClean="0">
                <a:ln w="28575" cmpd="sng">
                  <a:solidFill>
                    <a:srgbClr val="DADABF"/>
                  </a:solidFill>
                  <a:prstDash val="solid"/>
                </a:ln>
                <a:solidFill>
                  <a:srgbClr val="BF8762"/>
                </a:solidFill>
                <a:effectLst>
                  <a:glow rad="63500">
                    <a:schemeClr val="accent1">
                      <a:satMod val="175000"/>
                      <a:alpha val="40000"/>
                    </a:schemeClr>
                  </a:glow>
                </a:effectLst>
                <a:latin typeface="Kozuka Gothic Pr6N B" panose="020B0800000000000000" pitchFamily="34" charset="-128"/>
                <a:ea typeface="Kozuka Gothic Pr6N B" panose="020B0800000000000000" pitchFamily="34" charset="-128"/>
                <a:cs typeface="Calibri" panose="020F0502020204030204" pitchFamily="34" charset="0"/>
              </a:rPr>
              <a:t>Elder: Cedric Lebrun</a:t>
            </a:r>
            <a:endParaRPr lang="en-US" sz="3600" b="1" spc="50" dirty="0">
              <a:ln w="28575" cmpd="sng">
                <a:solidFill>
                  <a:srgbClr val="DADABF"/>
                </a:solidFill>
                <a:prstDash val="solid"/>
              </a:ln>
              <a:solidFill>
                <a:srgbClr val="BF8762"/>
              </a:solidFill>
              <a:effectLst>
                <a:glow rad="63500">
                  <a:schemeClr val="accent1">
                    <a:satMod val="175000"/>
                    <a:alpha val="40000"/>
                  </a:schemeClr>
                </a:glow>
              </a:effectLst>
              <a:latin typeface="Kozuka Gothic Pr6N B" panose="020B0800000000000000" pitchFamily="34" charset="-128"/>
              <a:ea typeface="Kozuka Gothic Pr6N B" panose="020B0800000000000000" pitchFamily="34"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000750"/>
          </a:xfrm>
          <a:prstGeom prst="rect">
            <a:avLst/>
          </a:prstGeom>
        </p:spPr>
      </p:pic>
      <p:sp>
        <p:nvSpPr>
          <p:cNvPr id="8" name="Rectangle 7"/>
          <p:cNvSpPr/>
          <p:nvPr/>
        </p:nvSpPr>
        <p:spPr>
          <a:xfrm>
            <a:off x="76200" y="457200"/>
            <a:ext cx="9067800" cy="3785652"/>
          </a:xfrm>
          <a:prstGeom prst="rect">
            <a:avLst/>
          </a:prstGeom>
        </p:spPr>
        <p:txBody>
          <a:bodyPr wrap="square">
            <a:spAutoFit/>
          </a:bodyPr>
          <a:lstStyle/>
          <a:p>
            <a:pPr algn="ctr"/>
            <a:r>
              <a:rPr lang="en-US" sz="8000" b="1" dirty="0">
                <a:ln>
                  <a:solidFill>
                    <a:srgbClr val="DADABF"/>
                  </a:solidFill>
                </a:ln>
                <a:solidFill>
                  <a:srgbClr val="BF8762"/>
                </a:solidFill>
              </a:rPr>
              <a:t>THE CHALLENGES </a:t>
            </a:r>
            <a:endParaRPr lang="en-US" sz="8000" b="1" dirty="0" smtClean="0">
              <a:ln>
                <a:solidFill>
                  <a:srgbClr val="DADABF"/>
                </a:solidFill>
              </a:ln>
              <a:solidFill>
                <a:srgbClr val="BF8762"/>
              </a:solidFill>
            </a:endParaRPr>
          </a:p>
          <a:p>
            <a:pPr algn="ctr"/>
            <a:r>
              <a:rPr lang="en-US" sz="8000" b="1" dirty="0" smtClean="0">
                <a:ln>
                  <a:solidFill>
                    <a:srgbClr val="DADABF"/>
                  </a:solidFill>
                </a:ln>
                <a:solidFill>
                  <a:srgbClr val="BF8762"/>
                </a:solidFill>
              </a:rPr>
              <a:t>AND </a:t>
            </a:r>
          </a:p>
          <a:p>
            <a:pPr algn="ctr"/>
            <a:r>
              <a:rPr lang="en-US" sz="8000" b="1" dirty="0" smtClean="0">
                <a:ln>
                  <a:solidFill>
                    <a:srgbClr val="DADABF"/>
                  </a:solidFill>
                </a:ln>
                <a:solidFill>
                  <a:srgbClr val="BF8762"/>
                </a:solidFill>
              </a:rPr>
              <a:t>TRIUMPH </a:t>
            </a:r>
            <a:r>
              <a:rPr lang="en-US" sz="8000" b="1" dirty="0">
                <a:ln>
                  <a:solidFill>
                    <a:srgbClr val="DADABF"/>
                  </a:solidFill>
                </a:ln>
                <a:solidFill>
                  <a:srgbClr val="BF8762"/>
                </a:solidFill>
              </a:rPr>
              <a:t>OF JOB </a:t>
            </a:r>
          </a:p>
        </p:txBody>
      </p:sp>
    </p:spTree>
    <p:extLst>
      <p:ext uri="{BB962C8B-B14F-4D97-AF65-F5344CB8AC3E}">
        <p14:creationId xmlns:p14="http://schemas.microsoft.com/office/powerpoint/2010/main" val="460881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2554545"/>
          </a:xfrm>
          <a:prstGeom prst="rect">
            <a:avLst/>
          </a:prstGeom>
        </p:spPr>
        <p:txBody>
          <a:bodyPr wrap="square">
            <a:spAutoFit/>
          </a:bodyPr>
          <a:lstStyle/>
          <a:p>
            <a:r>
              <a:rPr lang="en-US" sz="4000" b="1" dirty="0" smtClean="0"/>
              <a:t>The </a:t>
            </a:r>
            <a:r>
              <a:rPr lang="en-US" sz="4000" b="1" dirty="0"/>
              <a:t>LORD gave and the LORD has taken away</a:t>
            </a:r>
            <a:r>
              <a:rPr lang="en-US" sz="4000" b="1" dirty="0" smtClean="0"/>
              <a:t>.  Blessed </a:t>
            </a:r>
            <a:r>
              <a:rPr lang="en-US" sz="4000" b="1" dirty="0"/>
              <a:t>be the name of the LORD.”</a:t>
            </a:r>
          </a:p>
          <a:p>
            <a:r>
              <a:rPr lang="en-US" sz="4000" b="1" dirty="0">
                <a:solidFill>
                  <a:srgbClr val="BF8762"/>
                </a:solidFill>
              </a:rPr>
              <a:t>22</a:t>
            </a:r>
            <a:r>
              <a:rPr lang="en-US" sz="4000" b="1" dirty="0"/>
              <a:t> Despite all this, Job did not sin, nor did he [m]blame God</a:t>
            </a:r>
            <a:r>
              <a:rPr lang="en-US" sz="4000" b="1" dirty="0" smtClean="0"/>
              <a:t>.</a:t>
            </a:r>
            <a:endParaRPr lang="en-US" sz="4000" b="1" dirty="0"/>
          </a:p>
        </p:txBody>
      </p:sp>
    </p:spTree>
    <p:extLst>
      <p:ext uri="{BB962C8B-B14F-4D97-AF65-F5344CB8AC3E}">
        <p14:creationId xmlns:p14="http://schemas.microsoft.com/office/powerpoint/2010/main" val="2460322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3785652"/>
          </a:xfrm>
          <a:prstGeom prst="rect">
            <a:avLst/>
          </a:prstGeom>
        </p:spPr>
        <p:txBody>
          <a:bodyPr wrap="square">
            <a:spAutoFit/>
          </a:bodyPr>
          <a:lstStyle/>
          <a:p>
            <a:r>
              <a:rPr lang="en-US" sz="4000" b="1" dirty="0" smtClean="0">
                <a:solidFill>
                  <a:srgbClr val="DADABF"/>
                </a:solidFill>
              </a:rPr>
              <a:t>John 10:10 New </a:t>
            </a:r>
            <a:r>
              <a:rPr lang="en-US" sz="4000" b="1" dirty="0">
                <a:solidFill>
                  <a:srgbClr val="DADABF"/>
                </a:solidFill>
              </a:rPr>
              <a:t>King James Version</a:t>
            </a:r>
          </a:p>
          <a:p>
            <a:r>
              <a:rPr lang="en-US" sz="4000" b="1" dirty="0"/>
              <a:t>10 The thief does not come except to steal, and to kill, and to destroy. I have come that they may have life, and that they may have it more abundantly.</a:t>
            </a:r>
          </a:p>
          <a:p>
            <a:endParaRPr lang="en-US" sz="4000" b="1" dirty="0"/>
          </a:p>
        </p:txBody>
      </p:sp>
    </p:spTree>
    <p:extLst>
      <p:ext uri="{BB962C8B-B14F-4D97-AF65-F5344CB8AC3E}">
        <p14:creationId xmlns:p14="http://schemas.microsoft.com/office/powerpoint/2010/main" val="3202473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3170099"/>
          </a:xfrm>
          <a:prstGeom prst="rect">
            <a:avLst/>
          </a:prstGeom>
        </p:spPr>
        <p:txBody>
          <a:bodyPr wrap="square">
            <a:spAutoFit/>
          </a:bodyPr>
          <a:lstStyle/>
          <a:p>
            <a:r>
              <a:rPr lang="en-US" sz="4000" b="1" dirty="0" smtClean="0">
                <a:solidFill>
                  <a:srgbClr val="DADABF"/>
                </a:solidFill>
              </a:rPr>
              <a:t>JOB </a:t>
            </a:r>
            <a:r>
              <a:rPr lang="en-US" sz="4000" b="1" dirty="0">
                <a:solidFill>
                  <a:srgbClr val="DADABF"/>
                </a:solidFill>
              </a:rPr>
              <a:t>1: 20 </a:t>
            </a:r>
            <a:endParaRPr lang="en-US" sz="4000" b="1" dirty="0" smtClean="0">
              <a:solidFill>
                <a:srgbClr val="DADABF"/>
              </a:solidFill>
            </a:endParaRPr>
          </a:p>
          <a:p>
            <a:r>
              <a:rPr lang="en-US" sz="4000" b="1" dirty="0" smtClean="0">
                <a:solidFill>
                  <a:srgbClr val="BF8762"/>
                </a:solidFill>
              </a:rPr>
              <a:t>20</a:t>
            </a:r>
            <a:r>
              <a:rPr lang="en-US" sz="4000" b="1" dirty="0" smtClean="0">
                <a:solidFill>
                  <a:schemeClr val="accent5">
                    <a:lumMod val="40000"/>
                    <a:lumOff val="60000"/>
                  </a:schemeClr>
                </a:solidFill>
              </a:rPr>
              <a:t> </a:t>
            </a:r>
            <a:r>
              <a:rPr lang="en-US" sz="4000" b="1" dirty="0" smtClean="0"/>
              <a:t>Then </a:t>
            </a:r>
            <a:r>
              <a:rPr lang="en-US" sz="4000" b="1" dirty="0"/>
              <a:t>Job got up, tore his robe, and shaved his head; then he fell to the ground and worshiped. </a:t>
            </a:r>
          </a:p>
          <a:p>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220984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3170099"/>
          </a:xfrm>
          <a:prstGeom prst="rect">
            <a:avLst/>
          </a:prstGeom>
        </p:spPr>
        <p:txBody>
          <a:bodyPr wrap="square">
            <a:spAutoFit/>
          </a:bodyPr>
          <a:lstStyle/>
          <a:p>
            <a:r>
              <a:rPr lang="en-US" sz="4000" b="1" dirty="0" smtClean="0">
                <a:solidFill>
                  <a:srgbClr val="DADABF"/>
                </a:solidFill>
              </a:rPr>
              <a:t>Luke </a:t>
            </a:r>
            <a:r>
              <a:rPr lang="en-US" sz="4000" b="1" dirty="0">
                <a:solidFill>
                  <a:srgbClr val="DADABF"/>
                </a:solidFill>
              </a:rPr>
              <a:t>10:19 New International Version</a:t>
            </a:r>
          </a:p>
          <a:p>
            <a:r>
              <a:rPr lang="en-US" sz="4000" b="1" dirty="0"/>
              <a:t>I have given you authority to trample on snakes and scorpions and to overcome all the power of the enemy; nothing will harm you</a:t>
            </a:r>
            <a:r>
              <a:rPr lang="en-US" sz="4000" b="1" dirty="0" smtClean="0"/>
              <a:t>.</a:t>
            </a:r>
            <a:endParaRPr lang="en-US" sz="4000" b="1" dirty="0"/>
          </a:p>
        </p:txBody>
      </p:sp>
    </p:spTree>
    <p:extLst>
      <p:ext uri="{BB962C8B-B14F-4D97-AF65-F5344CB8AC3E}">
        <p14:creationId xmlns:p14="http://schemas.microsoft.com/office/powerpoint/2010/main" val="3996720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632311"/>
          </a:xfrm>
          <a:prstGeom prst="rect">
            <a:avLst/>
          </a:prstGeom>
        </p:spPr>
        <p:txBody>
          <a:bodyPr wrap="square">
            <a:spAutoFit/>
          </a:bodyPr>
          <a:lstStyle/>
          <a:p>
            <a:r>
              <a:rPr lang="en-US" sz="4000" b="1" dirty="0" smtClean="0">
                <a:solidFill>
                  <a:srgbClr val="DADABF"/>
                </a:solidFill>
              </a:rPr>
              <a:t>2 </a:t>
            </a:r>
            <a:r>
              <a:rPr lang="en-US" sz="4000" b="1" dirty="0">
                <a:solidFill>
                  <a:srgbClr val="DADABF"/>
                </a:solidFill>
              </a:rPr>
              <a:t>Corinthians </a:t>
            </a:r>
            <a:r>
              <a:rPr lang="en-US" sz="4000" b="1" dirty="0" smtClean="0">
                <a:solidFill>
                  <a:srgbClr val="DADABF"/>
                </a:solidFill>
              </a:rPr>
              <a:t>10:4-5 King </a:t>
            </a:r>
            <a:r>
              <a:rPr lang="en-US" sz="4000" b="1" dirty="0">
                <a:solidFill>
                  <a:srgbClr val="DADABF"/>
                </a:solidFill>
              </a:rPr>
              <a:t>James Version</a:t>
            </a:r>
          </a:p>
          <a:p>
            <a:r>
              <a:rPr lang="en-US" sz="4000" b="1" dirty="0">
                <a:solidFill>
                  <a:srgbClr val="BF8762"/>
                </a:solidFill>
              </a:rPr>
              <a:t>4</a:t>
            </a:r>
            <a:r>
              <a:rPr lang="en-US" sz="4000" b="1" dirty="0">
                <a:solidFill>
                  <a:schemeClr val="accent5">
                    <a:lumMod val="40000"/>
                    <a:lumOff val="60000"/>
                  </a:schemeClr>
                </a:solidFill>
              </a:rPr>
              <a:t> </a:t>
            </a:r>
            <a:r>
              <a:rPr lang="en-US" sz="4000" b="1" dirty="0"/>
              <a:t>(For the weapons of our warfare are not carnal, but mighty through God to the pulling down of strong holds;)</a:t>
            </a:r>
          </a:p>
          <a:p>
            <a:r>
              <a:rPr lang="en-US" sz="4000" b="1" dirty="0">
                <a:solidFill>
                  <a:srgbClr val="BF8762"/>
                </a:solidFill>
              </a:rPr>
              <a:t>5</a:t>
            </a:r>
            <a:r>
              <a:rPr lang="en-US" sz="4000" b="1" dirty="0">
                <a:solidFill>
                  <a:schemeClr val="accent5">
                    <a:lumMod val="40000"/>
                    <a:lumOff val="60000"/>
                  </a:schemeClr>
                </a:solidFill>
              </a:rPr>
              <a:t> </a:t>
            </a:r>
            <a:r>
              <a:rPr lang="en-US" sz="4000" b="1" dirty="0"/>
              <a:t>Casting down imaginations, and every high thing that </a:t>
            </a:r>
            <a:r>
              <a:rPr lang="en-US" sz="4000" b="1" dirty="0" err="1"/>
              <a:t>exalteth</a:t>
            </a:r>
            <a:r>
              <a:rPr lang="en-US" sz="4000" b="1" dirty="0"/>
              <a:t> itself against the knowledge of God, and bringing into captivity every thought to the obedience of Christ</a:t>
            </a:r>
            <a:r>
              <a:rPr lang="en-US" sz="4000" b="1" dirty="0" smtClean="0"/>
              <a:t>;</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2385688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3170099"/>
          </a:xfrm>
          <a:prstGeom prst="rect">
            <a:avLst/>
          </a:prstGeom>
        </p:spPr>
        <p:txBody>
          <a:bodyPr wrap="square">
            <a:spAutoFit/>
          </a:bodyPr>
          <a:lstStyle/>
          <a:p>
            <a:r>
              <a:rPr lang="en-US" sz="4000" b="1" dirty="0" smtClean="0">
                <a:solidFill>
                  <a:srgbClr val="DADABF"/>
                </a:solidFill>
              </a:rPr>
              <a:t>JOB 1:6 </a:t>
            </a:r>
          </a:p>
          <a:p>
            <a:r>
              <a:rPr lang="en-US" sz="4000" b="1" dirty="0" smtClean="0">
                <a:solidFill>
                  <a:srgbClr val="BF8762"/>
                </a:solidFill>
              </a:rPr>
              <a:t>6 </a:t>
            </a:r>
            <a:r>
              <a:rPr lang="en-US" sz="4000" b="1" dirty="0" smtClean="0"/>
              <a:t>Now </a:t>
            </a:r>
            <a:r>
              <a:rPr lang="en-US" sz="4000" b="1" dirty="0"/>
              <a:t>there was a day when the [b]sons of God came to present themselves before the LORD, and [c]Satan also came among them</a:t>
            </a:r>
            <a:r>
              <a:rPr lang="en-US" sz="4000" b="1" dirty="0" smtClean="0"/>
              <a:t>.</a:t>
            </a:r>
            <a:endParaRPr lang="en-US" sz="4000" b="1" dirty="0"/>
          </a:p>
        </p:txBody>
      </p:sp>
    </p:spTree>
    <p:extLst>
      <p:ext uri="{BB962C8B-B14F-4D97-AF65-F5344CB8AC3E}">
        <p14:creationId xmlns:p14="http://schemas.microsoft.com/office/powerpoint/2010/main" val="4113233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3785652"/>
          </a:xfrm>
          <a:prstGeom prst="rect">
            <a:avLst/>
          </a:prstGeom>
        </p:spPr>
        <p:txBody>
          <a:bodyPr wrap="square">
            <a:spAutoFit/>
          </a:bodyPr>
          <a:lstStyle/>
          <a:p>
            <a:r>
              <a:rPr lang="en-US" sz="4000" b="1" dirty="0" smtClean="0">
                <a:solidFill>
                  <a:srgbClr val="DADABF"/>
                </a:solidFill>
              </a:rPr>
              <a:t>JOB 1:8 </a:t>
            </a:r>
          </a:p>
          <a:p>
            <a:r>
              <a:rPr lang="en-US" sz="4000" b="1" dirty="0" smtClean="0">
                <a:solidFill>
                  <a:srgbClr val="BF8762"/>
                </a:solidFill>
              </a:rPr>
              <a:t>8 </a:t>
            </a:r>
            <a:r>
              <a:rPr lang="en-US" sz="4000" b="1" dirty="0" smtClean="0"/>
              <a:t>“Have </a:t>
            </a:r>
            <a:r>
              <a:rPr lang="en-US" sz="4000" b="1" dirty="0"/>
              <a:t>you </a:t>
            </a:r>
            <a:r>
              <a:rPr lang="en-US" sz="4000" b="1" dirty="0">
                <a:solidFill>
                  <a:srgbClr val="BF8762"/>
                </a:solidFill>
              </a:rPr>
              <a:t>[d</a:t>
            </a:r>
            <a:r>
              <a:rPr lang="en-US" sz="4000" b="1" dirty="0" smtClean="0">
                <a:solidFill>
                  <a:srgbClr val="BF8762"/>
                </a:solidFill>
              </a:rPr>
              <a:t>] </a:t>
            </a:r>
            <a:r>
              <a:rPr lang="en-US" sz="4000" b="1" dirty="0" smtClean="0"/>
              <a:t>considered </a:t>
            </a:r>
            <a:r>
              <a:rPr lang="en-US" sz="4000" b="1" dirty="0"/>
              <a:t>My servant Job? For there is no one like him on the earth, a blameless and upright man, [e]fearing God and turning away from evil</a:t>
            </a:r>
            <a:r>
              <a:rPr lang="en-US" sz="4000" b="1" dirty="0" smtClean="0"/>
              <a:t>.”</a:t>
            </a:r>
            <a:endParaRPr lang="en-US" sz="4000" b="1" dirty="0"/>
          </a:p>
        </p:txBody>
      </p:sp>
    </p:spTree>
    <p:extLst>
      <p:ext uri="{BB962C8B-B14F-4D97-AF65-F5344CB8AC3E}">
        <p14:creationId xmlns:p14="http://schemas.microsoft.com/office/powerpoint/2010/main" val="1304203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solidFill>
                  <a:srgbClr val="DADABF"/>
                </a:solidFill>
              </a:rPr>
              <a:t>JOB 2:1-13</a:t>
            </a:r>
            <a:endParaRPr lang="en-US" sz="4000" b="1" dirty="0">
              <a:solidFill>
                <a:srgbClr val="DADABF"/>
              </a:solidFill>
            </a:endParaRPr>
          </a:p>
          <a:p>
            <a:r>
              <a:rPr lang="en-US" sz="4000" b="1" dirty="0" smtClean="0">
                <a:solidFill>
                  <a:srgbClr val="BF8762"/>
                </a:solidFill>
              </a:rPr>
              <a:t>1</a:t>
            </a:r>
            <a:r>
              <a:rPr lang="en-US" sz="4000" b="1" dirty="0" smtClean="0">
                <a:solidFill>
                  <a:schemeClr val="accent5">
                    <a:lumMod val="40000"/>
                    <a:lumOff val="60000"/>
                  </a:schemeClr>
                </a:solidFill>
              </a:rPr>
              <a:t> </a:t>
            </a:r>
            <a:r>
              <a:rPr lang="en-US" sz="4000" b="1" dirty="0"/>
              <a:t>Again, there was a day when the sons of God came to present themselves before the LORD, and</a:t>
            </a:r>
            <a:r>
              <a:rPr lang="en-US" sz="4000" b="1" dirty="0">
                <a:solidFill>
                  <a:schemeClr val="accent5">
                    <a:lumMod val="40000"/>
                    <a:lumOff val="60000"/>
                  </a:schemeClr>
                </a:solidFill>
              </a:rPr>
              <a:t> </a:t>
            </a:r>
            <a:r>
              <a:rPr lang="en-US" sz="4000" b="1" dirty="0">
                <a:solidFill>
                  <a:srgbClr val="BF8762"/>
                </a:solidFill>
              </a:rPr>
              <a:t>[</a:t>
            </a:r>
            <a:r>
              <a:rPr lang="en-US" sz="4000" b="1" dirty="0"/>
              <a:t>a]Satan also came among them to present himself before the LORD. </a:t>
            </a:r>
            <a:r>
              <a:rPr lang="en-US" sz="4000" b="1" dirty="0">
                <a:solidFill>
                  <a:srgbClr val="BF8762"/>
                </a:solidFill>
              </a:rPr>
              <a:t>2</a:t>
            </a:r>
            <a:r>
              <a:rPr lang="en-US" sz="4000" b="1" dirty="0">
                <a:solidFill>
                  <a:schemeClr val="accent5">
                    <a:lumMod val="40000"/>
                    <a:lumOff val="60000"/>
                  </a:schemeClr>
                </a:solidFill>
              </a:rPr>
              <a:t> </a:t>
            </a:r>
            <a:r>
              <a:rPr lang="en-US" sz="4000" b="1" dirty="0"/>
              <a:t>The LORD said to Satan, “Where have you come from?” Then Satan answered the LORD and said, “From roaming about on the earth and walking around on it.” </a:t>
            </a:r>
            <a:endParaRPr lang="en-US" sz="4000" b="1" dirty="0" smtClean="0"/>
          </a:p>
          <a:p>
            <a:r>
              <a:rPr lang="en-US" sz="4000" b="1" dirty="0" smtClean="0">
                <a:solidFill>
                  <a:srgbClr val="BF8762"/>
                </a:solidFill>
              </a:rPr>
              <a:t>3 </a:t>
            </a:r>
            <a:r>
              <a:rPr lang="en-US" sz="4000" b="1" dirty="0"/>
              <a:t>The LORD </a:t>
            </a:r>
            <a:r>
              <a:rPr lang="en-US" sz="4000" b="1" dirty="0" smtClean="0"/>
              <a:t>said </a:t>
            </a:r>
            <a:r>
              <a:rPr lang="en-US" sz="4000" b="1" dirty="0"/>
              <a:t>to Satan, “Have you </a:t>
            </a:r>
            <a:r>
              <a:rPr lang="en-US" sz="4000" b="1" dirty="0" smtClean="0">
                <a:solidFill>
                  <a:srgbClr val="BF8762"/>
                </a:solidFill>
              </a:rPr>
              <a:t>[b]</a:t>
            </a:r>
            <a:r>
              <a:rPr lang="en-US" sz="4000" b="1" dirty="0" smtClean="0"/>
              <a:t>considered My servant Job? </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473226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a:t>For there is no one like him on the earth, a blameless and upright man [c]fearing God and turning away from evil. And he still holds firm to his integrity, although you incited Me against him to [d]ruin him without cause.” </a:t>
            </a:r>
            <a:r>
              <a:rPr lang="en-US" sz="4000" b="1" dirty="0" smtClean="0">
                <a:solidFill>
                  <a:srgbClr val="BF8762"/>
                </a:solidFill>
              </a:rPr>
              <a:t>4</a:t>
            </a:r>
            <a:r>
              <a:rPr lang="en-US" sz="4000" b="1" dirty="0" smtClean="0"/>
              <a:t> </a:t>
            </a:r>
            <a:r>
              <a:rPr lang="en-US" sz="4000" b="1" dirty="0"/>
              <a:t>Satan answered the LORD and said, “Skin for skin! Yes, all that a man has, he will give for his life. </a:t>
            </a:r>
            <a:endParaRPr lang="en-US" sz="4000" b="1" dirty="0" smtClean="0"/>
          </a:p>
          <a:p>
            <a:r>
              <a:rPr lang="en-US" sz="4000" b="1" dirty="0" smtClean="0">
                <a:solidFill>
                  <a:srgbClr val="BF8762"/>
                </a:solidFill>
              </a:rPr>
              <a:t>5</a:t>
            </a:r>
            <a:r>
              <a:rPr lang="en-US" sz="4000" b="1" dirty="0" smtClean="0"/>
              <a:t> </a:t>
            </a:r>
            <a:r>
              <a:rPr lang="en-US" sz="4000" b="1" dirty="0"/>
              <a:t>However, reach out with Your hand now, and touch his bone and his flesh; he will curse You to Your face</a:t>
            </a:r>
            <a:r>
              <a:rPr lang="en-US" sz="4000" b="1" dirty="0" smtClean="0"/>
              <a:t>!”</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128050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solidFill>
                  <a:srgbClr val="BF8762"/>
                </a:solidFill>
              </a:rPr>
              <a:t>6</a:t>
            </a:r>
            <a:r>
              <a:rPr lang="en-US" sz="4000" b="1" dirty="0" smtClean="0"/>
              <a:t> </a:t>
            </a:r>
            <a:r>
              <a:rPr lang="en-US" sz="4000" b="1" dirty="0"/>
              <a:t>So the LORD said to Satan, “Behold, he is in your [e]power, only spare his life.”</a:t>
            </a:r>
          </a:p>
          <a:p>
            <a:r>
              <a:rPr lang="en-US" sz="4000" b="1" dirty="0">
                <a:solidFill>
                  <a:srgbClr val="BF8762"/>
                </a:solidFill>
              </a:rPr>
              <a:t>7</a:t>
            </a:r>
            <a:r>
              <a:rPr lang="en-US" sz="4000" b="1" dirty="0"/>
              <a:t> Then Satan went out from the presence of the LORD and struck Job with severe boils from the sole of his foot to the top of his head. </a:t>
            </a:r>
            <a:endParaRPr lang="en-US" sz="4000" b="1" dirty="0" smtClean="0"/>
          </a:p>
          <a:p>
            <a:r>
              <a:rPr lang="en-US" sz="4000" b="1" dirty="0" smtClean="0">
                <a:solidFill>
                  <a:srgbClr val="BF8762"/>
                </a:solidFill>
              </a:rPr>
              <a:t>8</a:t>
            </a:r>
            <a:r>
              <a:rPr lang="en-US" sz="4000" b="1" dirty="0" smtClean="0"/>
              <a:t> </a:t>
            </a:r>
            <a:r>
              <a:rPr lang="en-US" sz="4000" b="1" dirty="0"/>
              <a:t>And Job took a piece of pottery to scrape himself while he was sitting in the ashes</a:t>
            </a:r>
            <a:r>
              <a:rPr lang="en-US" sz="4000" b="1" dirty="0" smtClean="0"/>
              <a:t>. </a:t>
            </a:r>
            <a:r>
              <a:rPr lang="en-US" sz="4000" b="1" dirty="0" smtClean="0">
                <a:solidFill>
                  <a:srgbClr val="BF8762"/>
                </a:solidFill>
              </a:rPr>
              <a:t>9</a:t>
            </a:r>
            <a:r>
              <a:rPr lang="en-US" sz="4000" b="1" dirty="0" smtClean="0"/>
              <a:t> </a:t>
            </a:r>
            <a:r>
              <a:rPr lang="en-US" sz="4000" b="1" dirty="0"/>
              <a:t>Then his wife said to him, “Do you still hold firm your integrity? Curse God and die</a:t>
            </a:r>
            <a:r>
              <a:rPr lang="en-US" sz="4000" b="1" dirty="0" smtClean="0"/>
              <a:t>!”</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801722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940361"/>
          </a:xfrm>
          <a:prstGeom prst="rect">
            <a:avLst/>
          </a:prstGeom>
        </p:spPr>
        <p:txBody>
          <a:bodyPr wrap="square">
            <a:spAutoFit/>
          </a:bodyPr>
          <a:lstStyle/>
          <a:p>
            <a:pPr algn="ctr"/>
            <a:r>
              <a:rPr lang="en-US" sz="4000" b="1" dirty="0" smtClean="0">
                <a:solidFill>
                  <a:srgbClr val="BF8762"/>
                </a:solidFill>
              </a:rPr>
              <a:t>MAIN READING</a:t>
            </a:r>
          </a:p>
          <a:p>
            <a:pPr algn="ctr"/>
            <a:endParaRPr lang="en-US" sz="500" b="1" dirty="0" smtClean="0">
              <a:solidFill>
                <a:srgbClr val="DADABF"/>
              </a:solidFill>
            </a:endParaRPr>
          </a:p>
          <a:p>
            <a:r>
              <a:rPr lang="en-US" sz="4000" b="1" dirty="0">
                <a:solidFill>
                  <a:srgbClr val="DADABF"/>
                </a:solidFill>
              </a:rPr>
              <a:t>Job </a:t>
            </a:r>
            <a:r>
              <a:rPr lang="en-US" sz="4000" b="1" dirty="0" smtClean="0">
                <a:solidFill>
                  <a:srgbClr val="DADABF"/>
                </a:solidFill>
              </a:rPr>
              <a:t>1 New </a:t>
            </a:r>
            <a:r>
              <a:rPr lang="en-US" sz="4000" b="1" dirty="0">
                <a:solidFill>
                  <a:srgbClr val="DADABF"/>
                </a:solidFill>
              </a:rPr>
              <a:t>American Standard Bible</a:t>
            </a:r>
          </a:p>
          <a:p>
            <a:pPr algn="ctr"/>
            <a:r>
              <a:rPr lang="en-US" sz="4000" b="1" dirty="0">
                <a:solidFill>
                  <a:srgbClr val="BF8762"/>
                </a:solidFill>
              </a:rPr>
              <a:t>Job’s Character and Wealth</a:t>
            </a:r>
          </a:p>
          <a:p>
            <a:r>
              <a:rPr lang="en-US" sz="4000" b="1" dirty="0" smtClean="0">
                <a:solidFill>
                  <a:srgbClr val="BF8762"/>
                </a:solidFill>
              </a:rPr>
              <a:t>1- </a:t>
            </a:r>
            <a:r>
              <a:rPr lang="en-US" sz="4000" b="1" dirty="0">
                <a:solidFill>
                  <a:srgbClr val="BF8762"/>
                </a:solidFill>
              </a:rPr>
              <a:t>1 </a:t>
            </a:r>
            <a:r>
              <a:rPr lang="en-US" sz="4000" b="1" dirty="0"/>
              <a:t>There was a man in the land of </a:t>
            </a:r>
            <a:r>
              <a:rPr lang="en-US" sz="4000" b="1" dirty="0" err="1"/>
              <a:t>Uz</a:t>
            </a:r>
            <a:r>
              <a:rPr lang="en-US" sz="4000" b="1" dirty="0"/>
              <a:t> whose name was Job; and that man was blameless, upright, fearing God and turning away from evil. </a:t>
            </a:r>
            <a:r>
              <a:rPr lang="en-US" sz="4000" b="1" dirty="0">
                <a:solidFill>
                  <a:srgbClr val="BF8762"/>
                </a:solidFill>
              </a:rPr>
              <a:t>2</a:t>
            </a:r>
            <a:r>
              <a:rPr lang="en-US" sz="4000" b="1" dirty="0"/>
              <a:t> Seven sons and three daughters were born to him. </a:t>
            </a:r>
            <a:r>
              <a:rPr lang="en-US" sz="4000" b="1" dirty="0">
                <a:solidFill>
                  <a:srgbClr val="BF8762"/>
                </a:solidFill>
              </a:rPr>
              <a:t>3</a:t>
            </a:r>
            <a:r>
              <a:rPr lang="en-US" sz="4000" b="1" dirty="0"/>
              <a:t> His possessions were seven thousand sheep, three thousand camels, five hundred yoke of oxen, five hundred female donkeys, </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2643602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solidFill>
                  <a:srgbClr val="BF8762"/>
                </a:solidFill>
              </a:rPr>
              <a:t>10</a:t>
            </a:r>
            <a:r>
              <a:rPr lang="en-US" sz="4000" b="1" dirty="0" smtClean="0"/>
              <a:t> </a:t>
            </a:r>
            <a:r>
              <a:rPr lang="en-US" sz="4000" b="1" dirty="0"/>
              <a:t>But he said to her, “You are speaking as one of the foolish women speaks. Shall we actually accept good from God but not accept adversity?” Despite all this, Job did not sin with his lips</a:t>
            </a:r>
            <a:r>
              <a:rPr lang="en-US" sz="4000" b="1" dirty="0" smtClean="0"/>
              <a:t>. </a:t>
            </a:r>
            <a:r>
              <a:rPr lang="en-US" sz="4000" b="1" dirty="0" smtClean="0">
                <a:solidFill>
                  <a:srgbClr val="BF8762"/>
                </a:solidFill>
              </a:rPr>
              <a:t>11</a:t>
            </a:r>
            <a:r>
              <a:rPr lang="en-US" sz="4000" b="1" dirty="0" smtClean="0"/>
              <a:t> </a:t>
            </a:r>
            <a:r>
              <a:rPr lang="en-US" sz="4000" b="1" dirty="0"/>
              <a:t>Now when Job’s three friends heard about all this adversity that had come upon him, they came, each one from his own place—</a:t>
            </a:r>
            <a:r>
              <a:rPr lang="en-US" sz="4000" b="1" dirty="0" err="1"/>
              <a:t>Eliphaz</a:t>
            </a:r>
            <a:r>
              <a:rPr lang="en-US" sz="4000" b="1" dirty="0"/>
              <a:t> the </a:t>
            </a:r>
            <a:r>
              <a:rPr lang="en-US" sz="4000" b="1" dirty="0" err="1"/>
              <a:t>Temanite</a:t>
            </a:r>
            <a:r>
              <a:rPr lang="en-US" sz="4000" b="1" dirty="0"/>
              <a:t>, </a:t>
            </a:r>
            <a:r>
              <a:rPr lang="en-US" sz="4000" b="1" dirty="0" err="1"/>
              <a:t>Bildad</a:t>
            </a:r>
            <a:r>
              <a:rPr lang="en-US" sz="4000" b="1" dirty="0"/>
              <a:t> the </a:t>
            </a:r>
            <a:r>
              <a:rPr lang="en-US" sz="4000" b="1" dirty="0" err="1"/>
              <a:t>Shuhite</a:t>
            </a:r>
            <a:r>
              <a:rPr lang="en-US" sz="4000" b="1" dirty="0"/>
              <a:t>, and </a:t>
            </a:r>
            <a:r>
              <a:rPr lang="en-US" sz="4000" b="1" dirty="0" err="1"/>
              <a:t>Zophar</a:t>
            </a:r>
            <a:r>
              <a:rPr lang="en-US" sz="4000" b="1" dirty="0"/>
              <a:t> the </a:t>
            </a:r>
            <a:r>
              <a:rPr lang="en-US" sz="4000" b="1" dirty="0" err="1"/>
              <a:t>Naamathite</a:t>
            </a:r>
            <a:r>
              <a:rPr lang="en-US" sz="4000" b="1" dirty="0"/>
              <a:t>; and they made an appointment together to </a:t>
            </a:r>
            <a:r>
              <a:rPr lang="en-US" sz="4000" b="1" dirty="0" smtClean="0"/>
              <a:t>come</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574568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247864"/>
          </a:xfrm>
          <a:prstGeom prst="rect">
            <a:avLst/>
          </a:prstGeom>
        </p:spPr>
        <p:txBody>
          <a:bodyPr wrap="square">
            <a:spAutoFit/>
          </a:bodyPr>
          <a:lstStyle/>
          <a:p>
            <a:r>
              <a:rPr lang="en-US" sz="4000" b="1" dirty="0" smtClean="0"/>
              <a:t>to </a:t>
            </a:r>
            <a:r>
              <a:rPr lang="en-US" sz="4000" b="1" dirty="0"/>
              <a:t>sympathize with him and comfort him. </a:t>
            </a:r>
            <a:r>
              <a:rPr lang="en-US" sz="4000" b="1" dirty="0">
                <a:solidFill>
                  <a:srgbClr val="BF8762"/>
                </a:solidFill>
              </a:rPr>
              <a:t>12</a:t>
            </a:r>
            <a:r>
              <a:rPr lang="en-US" sz="4000" b="1" dirty="0"/>
              <a:t> When they [f]looked from a distance and did not recognize him, they raised their voices and wept. And each of them tore his robe, and they threw dust over their heads toward the sky. </a:t>
            </a:r>
            <a:endParaRPr lang="en-US" sz="4000" b="1" dirty="0" smtClean="0"/>
          </a:p>
          <a:p>
            <a:r>
              <a:rPr lang="en-US" sz="4000" b="1" dirty="0" smtClean="0">
                <a:solidFill>
                  <a:srgbClr val="BF8762"/>
                </a:solidFill>
              </a:rPr>
              <a:t>13</a:t>
            </a:r>
            <a:r>
              <a:rPr lang="en-US" sz="4000" b="1" dirty="0" smtClean="0"/>
              <a:t> </a:t>
            </a:r>
            <a:r>
              <a:rPr lang="en-US" sz="4000" b="1" dirty="0"/>
              <a:t>Then they sat down on the ground with him for seven days and seven nights, with no one speaking a word to him, for they saw that his pain was very great</a:t>
            </a:r>
            <a:r>
              <a:rPr lang="en-US" sz="4000" b="1" dirty="0" smtClean="0"/>
              <a:t>.</a:t>
            </a:r>
            <a:endParaRPr lang="en-US" sz="4000" b="1" dirty="0"/>
          </a:p>
        </p:txBody>
      </p:sp>
    </p:spTree>
    <p:extLst>
      <p:ext uri="{BB962C8B-B14F-4D97-AF65-F5344CB8AC3E}">
        <p14:creationId xmlns:p14="http://schemas.microsoft.com/office/powerpoint/2010/main" val="1965285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632311"/>
          </a:xfrm>
          <a:prstGeom prst="rect">
            <a:avLst/>
          </a:prstGeom>
        </p:spPr>
        <p:txBody>
          <a:bodyPr wrap="square">
            <a:spAutoFit/>
          </a:bodyPr>
          <a:lstStyle/>
          <a:p>
            <a:r>
              <a:rPr lang="en-US" sz="4000" b="1" dirty="0" smtClean="0">
                <a:solidFill>
                  <a:srgbClr val="DADABF"/>
                </a:solidFill>
              </a:rPr>
              <a:t>Job 2-4-8 </a:t>
            </a:r>
          </a:p>
          <a:p>
            <a:r>
              <a:rPr lang="en-US" sz="4000" b="1" dirty="0" smtClean="0">
                <a:solidFill>
                  <a:srgbClr val="BF8762"/>
                </a:solidFill>
              </a:rPr>
              <a:t>4</a:t>
            </a:r>
            <a:r>
              <a:rPr lang="en-US" sz="4000" b="1" dirty="0" smtClean="0">
                <a:solidFill>
                  <a:schemeClr val="accent5">
                    <a:lumMod val="40000"/>
                    <a:lumOff val="60000"/>
                  </a:schemeClr>
                </a:solidFill>
              </a:rPr>
              <a:t> </a:t>
            </a:r>
            <a:r>
              <a:rPr lang="en-US" sz="4000" b="1" dirty="0"/>
              <a:t>Satan answered the LORD and said, “Skin for skin! Yes, all that a man has, he will give for his life. </a:t>
            </a:r>
          </a:p>
          <a:p>
            <a:r>
              <a:rPr lang="en-US" sz="4000" b="1" dirty="0">
                <a:solidFill>
                  <a:schemeClr val="accent5">
                    <a:lumMod val="40000"/>
                    <a:lumOff val="60000"/>
                  </a:schemeClr>
                </a:solidFill>
              </a:rPr>
              <a:t> </a:t>
            </a:r>
            <a:r>
              <a:rPr lang="en-US" sz="4000" b="1" dirty="0">
                <a:solidFill>
                  <a:srgbClr val="BF8762"/>
                </a:solidFill>
              </a:rPr>
              <a:t>5</a:t>
            </a:r>
            <a:r>
              <a:rPr lang="en-US" sz="4000" b="1" dirty="0">
                <a:solidFill>
                  <a:schemeClr val="accent5">
                    <a:lumMod val="40000"/>
                    <a:lumOff val="60000"/>
                  </a:schemeClr>
                </a:solidFill>
              </a:rPr>
              <a:t> </a:t>
            </a:r>
            <a:r>
              <a:rPr lang="en-US" sz="4000" b="1" dirty="0"/>
              <a:t>However, reach out with Your hand now, and touch his bone and his flesh; he will curse You to Your face!”</a:t>
            </a:r>
            <a:r>
              <a:rPr lang="en-US" sz="4000" b="1" dirty="0">
                <a:solidFill>
                  <a:schemeClr val="accent5">
                    <a:lumMod val="40000"/>
                    <a:lumOff val="60000"/>
                  </a:schemeClr>
                </a:solidFill>
              </a:rPr>
              <a:t> </a:t>
            </a:r>
            <a:endParaRPr lang="en-US" sz="4000" b="1" dirty="0" smtClean="0">
              <a:solidFill>
                <a:schemeClr val="accent5">
                  <a:lumMod val="40000"/>
                  <a:lumOff val="60000"/>
                </a:schemeClr>
              </a:solidFill>
            </a:endParaRPr>
          </a:p>
          <a:p>
            <a:r>
              <a:rPr lang="en-US" sz="4000" b="1" dirty="0" smtClean="0">
                <a:solidFill>
                  <a:srgbClr val="BF8762"/>
                </a:solidFill>
              </a:rPr>
              <a:t>6</a:t>
            </a:r>
            <a:r>
              <a:rPr lang="en-US" sz="4000" b="1" dirty="0" smtClean="0">
                <a:solidFill>
                  <a:schemeClr val="accent5">
                    <a:lumMod val="40000"/>
                    <a:lumOff val="60000"/>
                  </a:schemeClr>
                </a:solidFill>
              </a:rPr>
              <a:t> </a:t>
            </a:r>
            <a:r>
              <a:rPr lang="en-US" sz="4000" b="1" dirty="0"/>
              <a:t>So the LORD said to Satan, “Behold, he is in your </a:t>
            </a:r>
            <a:r>
              <a:rPr lang="en-US" sz="4000" b="1" dirty="0">
                <a:solidFill>
                  <a:srgbClr val="BF8762"/>
                </a:solidFill>
              </a:rPr>
              <a:t>[e</a:t>
            </a:r>
            <a:r>
              <a:rPr lang="en-US" sz="4000" b="1" dirty="0" smtClean="0">
                <a:solidFill>
                  <a:srgbClr val="BF8762"/>
                </a:solidFill>
              </a:rPr>
              <a:t>] </a:t>
            </a:r>
            <a:r>
              <a:rPr lang="en-US" sz="4000" b="1" dirty="0" smtClean="0"/>
              <a:t>power</a:t>
            </a:r>
            <a:r>
              <a:rPr lang="en-US" sz="4000" b="1" dirty="0"/>
              <a:t>, only spare his life</a:t>
            </a:r>
            <a:r>
              <a:rPr lang="en-US" sz="4000" b="1" dirty="0" smtClean="0"/>
              <a:t>.”</a:t>
            </a:r>
            <a:endParaRPr lang="en-US" sz="4000" b="1" dirty="0"/>
          </a:p>
        </p:txBody>
      </p:sp>
    </p:spTree>
    <p:extLst>
      <p:ext uri="{BB962C8B-B14F-4D97-AF65-F5344CB8AC3E}">
        <p14:creationId xmlns:p14="http://schemas.microsoft.com/office/powerpoint/2010/main" val="2286913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632311"/>
          </a:xfrm>
          <a:prstGeom prst="rect">
            <a:avLst/>
          </a:prstGeom>
        </p:spPr>
        <p:txBody>
          <a:bodyPr wrap="square">
            <a:spAutoFit/>
          </a:bodyPr>
          <a:lstStyle/>
          <a:p>
            <a:r>
              <a:rPr lang="en-US" sz="4000" b="1" dirty="0" smtClean="0">
                <a:solidFill>
                  <a:srgbClr val="BF8762"/>
                </a:solidFill>
              </a:rPr>
              <a:t>7</a:t>
            </a:r>
            <a:r>
              <a:rPr lang="en-US" sz="4000" b="1" dirty="0" smtClean="0">
                <a:solidFill>
                  <a:schemeClr val="accent5">
                    <a:lumMod val="40000"/>
                    <a:lumOff val="60000"/>
                  </a:schemeClr>
                </a:solidFill>
              </a:rPr>
              <a:t> </a:t>
            </a:r>
            <a:r>
              <a:rPr lang="en-US" sz="4000" b="1" dirty="0"/>
              <a:t>Then Satan went out from the presence of the LORD and struck Job with severe boils from the sole of his foot to the top of his head. </a:t>
            </a:r>
            <a:endParaRPr lang="en-US" sz="4000" b="1" dirty="0" smtClean="0"/>
          </a:p>
          <a:p>
            <a:r>
              <a:rPr lang="en-US" sz="4000" b="1" dirty="0" smtClean="0">
                <a:solidFill>
                  <a:srgbClr val="BF8762"/>
                </a:solidFill>
              </a:rPr>
              <a:t>8</a:t>
            </a:r>
            <a:r>
              <a:rPr lang="en-US" sz="4000" b="1" dirty="0" smtClean="0">
                <a:solidFill>
                  <a:schemeClr val="accent5">
                    <a:lumMod val="40000"/>
                    <a:lumOff val="60000"/>
                  </a:schemeClr>
                </a:solidFill>
              </a:rPr>
              <a:t> </a:t>
            </a:r>
            <a:r>
              <a:rPr lang="en-US" sz="4000" b="1" dirty="0"/>
              <a:t>And Job took a piece of pottery to scrape himself while he was sitting in the ashes.</a:t>
            </a: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546536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2554545"/>
          </a:xfrm>
          <a:prstGeom prst="rect">
            <a:avLst/>
          </a:prstGeom>
        </p:spPr>
        <p:txBody>
          <a:bodyPr wrap="square">
            <a:spAutoFit/>
          </a:bodyPr>
          <a:lstStyle/>
          <a:p>
            <a:r>
              <a:rPr lang="en-US" sz="4000" b="1" dirty="0" smtClean="0">
                <a:solidFill>
                  <a:srgbClr val="DADABF"/>
                </a:solidFill>
              </a:rPr>
              <a:t>Job </a:t>
            </a:r>
            <a:r>
              <a:rPr lang="en-US" sz="4000" b="1" dirty="0">
                <a:solidFill>
                  <a:srgbClr val="DADABF"/>
                </a:solidFill>
              </a:rPr>
              <a:t>13:15 KJV </a:t>
            </a:r>
          </a:p>
          <a:p>
            <a:r>
              <a:rPr lang="en-US" sz="4000" b="1" dirty="0" smtClean="0">
                <a:solidFill>
                  <a:srgbClr val="BF8762"/>
                </a:solidFill>
              </a:rPr>
              <a:t>15</a:t>
            </a:r>
            <a:r>
              <a:rPr lang="en-US" sz="4000" b="1" dirty="0" smtClean="0">
                <a:solidFill>
                  <a:schemeClr val="accent5">
                    <a:lumMod val="40000"/>
                    <a:lumOff val="60000"/>
                  </a:schemeClr>
                </a:solidFill>
              </a:rPr>
              <a:t> </a:t>
            </a:r>
            <a:r>
              <a:rPr lang="en-US" sz="4000" b="1" dirty="0" smtClean="0"/>
              <a:t>Though </a:t>
            </a:r>
            <a:r>
              <a:rPr lang="en-US" sz="4000" b="1" dirty="0"/>
              <a:t>he slay me, yet will I trust in</a:t>
            </a:r>
          </a:p>
          <a:p>
            <a:r>
              <a:rPr lang="en-US" sz="4000" b="1" dirty="0"/>
              <a:t>him: but I will maintain mine own ways before him</a:t>
            </a:r>
            <a:r>
              <a:rPr lang="en-US" sz="4000" b="1" dirty="0" smtClean="0"/>
              <a:t>.</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4129868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016758"/>
          </a:xfrm>
          <a:prstGeom prst="rect">
            <a:avLst/>
          </a:prstGeom>
        </p:spPr>
        <p:txBody>
          <a:bodyPr wrap="square">
            <a:spAutoFit/>
          </a:bodyPr>
          <a:lstStyle/>
          <a:p>
            <a:r>
              <a:rPr lang="en-US" sz="4000" b="1" dirty="0" smtClean="0">
                <a:solidFill>
                  <a:srgbClr val="DADABF"/>
                </a:solidFill>
              </a:rPr>
              <a:t>JOB </a:t>
            </a:r>
            <a:r>
              <a:rPr lang="en-US" sz="4000" b="1" dirty="0">
                <a:solidFill>
                  <a:srgbClr val="DADABF"/>
                </a:solidFill>
              </a:rPr>
              <a:t>2: </a:t>
            </a:r>
            <a:r>
              <a:rPr lang="en-US" sz="4000" b="1" dirty="0" smtClean="0">
                <a:solidFill>
                  <a:srgbClr val="DADABF"/>
                </a:solidFill>
              </a:rPr>
              <a:t>9-10</a:t>
            </a:r>
          </a:p>
          <a:p>
            <a:r>
              <a:rPr lang="en-US" sz="4000" b="1" dirty="0" smtClean="0">
                <a:solidFill>
                  <a:srgbClr val="BF8762"/>
                </a:solidFill>
              </a:rPr>
              <a:t>9</a:t>
            </a:r>
            <a:r>
              <a:rPr lang="en-US" sz="4000" b="1" dirty="0" smtClean="0">
                <a:solidFill>
                  <a:schemeClr val="accent5">
                    <a:lumMod val="40000"/>
                    <a:lumOff val="60000"/>
                  </a:schemeClr>
                </a:solidFill>
              </a:rPr>
              <a:t> </a:t>
            </a:r>
            <a:r>
              <a:rPr lang="en-US" sz="4000" b="1" dirty="0" smtClean="0"/>
              <a:t>Then </a:t>
            </a:r>
            <a:r>
              <a:rPr lang="en-US" sz="4000" b="1" dirty="0"/>
              <a:t>his wife said to him, “Do you still hold firm your integrity? Curse God and die!”</a:t>
            </a:r>
            <a:r>
              <a:rPr lang="en-US" sz="4000" b="1" dirty="0">
                <a:solidFill>
                  <a:schemeClr val="accent5">
                    <a:lumMod val="40000"/>
                    <a:lumOff val="60000"/>
                  </a:schemeClr>
                </a:solidFill>
              </a:rPr>
              <a:t> </a:t>
            </a:r>
            <a:endParaRPr lang="en-US" sz="4000" b="1" dirty="0" smtClean="0">
              <a:solidFill>
                <a:schemeClr val="accent5">
                  <a:lumMod val="40000"/>
                  <a:lumOff val="60000"/>
                </a:schemeClr>
              </a:solidFill>
            </a:endParaRPr>
          </a:p>
          <a:p>
            <a:r>
              <a:rPr lang="en-US" sz="4000" b="1" dirty="0" smtClean="0">
                <a:solidFill>
                  <a:srgbClr val="BF8762"/>
                </a:solidFill>
              </a:rPr>
              <a:t>10</a:t>
            </a:r>
            <a:r>
              <a:rPr lang="en-US" sz="4000" b="1" dirty="0" smtClean="0">
                <a:solidFill>
                  <a:schemeClr val="accent5">
                    <a:lumMod val="40000"/>
                    <a:lumOff val="60000"/>
                  </a:schemeClr>
                </a:solidFill>
              </a:rPr>
              <a:t> </a:t>
            </a:r>
            <a:r>
              <a:rPr lang="en-US" sz="4000" b="1" dirty="0"/>
              <a:t>But he said to her, “You are speaking as one of the foolish women speaks. Shall we actually accept good from God but not accept adversity?” </a:t>
            </a:r>
          </a:p>
        </p:txBody>
      </p:sp>
    </p:spTree>
    <p:extLst>
      <p:ext uri="{BB962C8B-B14F-4D97-AF65-F5344CB8AC3E}">
        <p14:creationId xmlns:p14="http://schemas.microsoft.com/office/powerpoint/2010/main" val="27616749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72112049"/>
          </a:xfrm>
          <a:prstGeom prst="rect">
            <a:avLst/>
          </a:prstGeom>
        </p:spPr>
        <p:txBody>
          <a:bodyPr wrap="square">
            <a:spAutoFit/>
          </a:bodyPr>
          <a:lstStyle/>
          <a:p>
            <a:r>
              <a:rPr lang="en-US" sz="4000" b="1" dirty="0" smtClean="0">
                <a:solidFill>
                  <a:srgbClr val="DADABF"/>
                </a:solidFill>
              </a:rPr>
              <a:t>Psalm 27:5  </a:t>
            </a:r>
            <a:r>
              <a:rPr lang="en-US" sz="4000" b="1" dirty="0">
                <a:solidFill>
                  <a:srgbClr val="DADABF"/>
                </a:solidFill>
              </a:rPr>
              <a:t>New International Version</a:t>
            </a:r>
          </a:p>
          <a:p>
            <a:r>
              <a:rPr lang="en-US" sz="4000" b="1" dirty="0" smtClean="0">
                <a:solidFill>
                  <a:srgbClr val="BF8762"/>
                </a:solidFill>
              </a:rPr>
              <a:t>5 </a:t>
            </a:r>
            <a:r>
              <a:rPr lang="en-US" sz="4000" b="1" dirty="0"/>
              <a:t>For in the day of </a:t>
            </a:r>
            <a:r>
              <a:rPr lang="en-US" sz="4000" b="1" dirty="0" smtClean="0"/>
              <a:t>trouble he </a:t>
            </a:r>
            <a:r>
              <a:rPr lang="en-US" sz="4000" b="1" dirty="0"/>
              <a:t>will keep me safe in his dwelling</a:t>
            </a:r>
            <a:r>
              <a:rPr lang="en-US" sz="4000" b="1" dirty="0" smtClean="0"/>
              <a:t>; he </a:t>
            </a:r>
            <a:r>
              <a:rPr lang="en-US" sz="4000" b="1" dirty="0"/>
              <a:t>will hide me in the shelter of his sacred </a:t>
            </a:r>
            <a:r>
              <a:rPr lang="en-US" sz="4000" b="1" dirty="0" smtClean="0"/>
              <a:t>tent and </a:t>
            </a:r>
            <a:r>
              <a:rPr lang="en-US" sz="4000" b="1" dirty="0"/>
              <a:t>set me high upon a rock.</a:t>
            </a: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r>
              <a:rPr lang="en-US" sz="4000" b="1" dirty="0">
                <a:solidFill>
                  <a:schemeClr val="accent5">
                    <a:lumMod val="40000"/>
                    <a:lumOff val="60000"/>
                  </a:schemeClr>
                </a:solidFill>
              </a:rPr>
              <a:t>.</a:t>
            </a:r>
          </a:p>
          <a:p>
            <a:endParaRPr lang="en-US" sz="4000" b="1" dirty="0">
              <a:solidFill>
                <a:schemeClr val="accent5">
                  <a:lumMod val="40000"/>
                  <a:lumOff val="60000"/>
                </a:schemeClr>
              </a:solidFill>
            </a:endParaRPr>
          </a:p>
          <a:p>
            <a:r>
              <a:rPr lang="en-US" sz="4000" b="1" dirty="0">
                <a:solidFill>
                  <a:schemeClr val="accent5">
                    <a:lumMod val="40000"/>
                    <a:lumOff val="60000"/>
                  </a:schemeClr>
                </a:solidFill>
              </a:rPr>
              <a:t>      Job 38 </a:t>
            </a:r>
          </a:p>
          <a:p>
            <a:r>
              <a:rPr lang="en-US" sz="4000" b="1" dirty="0">
                <a:solidFill>
                  <a:schemeClr val="accent5">
                    <a:lumMod val="40000"/>
                    <a:lumOff val="60000"/>
                  </a:schemeClr>
                </a:solidFill>
              </a:rPr>
              <a:t>1Then the LORD answered Job out of the whirlwind and said,      </a:t>
            </a:r>
          </a:p>
          <a:p>
            <a:r>
              <a:rPr lang="en-US" sz="4000" b="1" dirty="0">
                <a:solidFill>
                  <a:schemeClr val="accent5">
                    <a:lumMod val="40000"/>
                    <a:lumOff val="60000"/>
                  </a:schemeClr>
                </a:solidFill>
              </a:rPr>
              <a:t>2“Who-is-this-that--darkens-counsel</a:t>
            </a:r>
          </a:p>
          <a:p>
            <a:r>
              <a:rPr lang="en-US" sz="4000" b="1" dirty="0">
                <a:solidFill>
                  <a:schemeClr val="accent5">
                    <a:lumMod val="40000"/>
                    <a:lumOff val="60000"/>
                  </a:schemeClr>
                </a:solidFill>
              </a:rPr>
              <a:t>            By words without knowledge?     </a:t>
            </a:r>
          </a:p>
          <a:p>
            <a:r>
              <a:rPr lang="en-US" sz="4000" b="1" dirty="0">
                <a:solidFill>
                  <a:schemeClr val="accent5">
                    <a:lumMod val="40000"/>
                    <a:lumOff val="60000"/>
                  </a:schemeClr>
                </a:solidFill>
              </a:rPr>
              <a:t>3“Now-gird-up-your--loins-like-a--man,</a:t>
            </a:r>
          </a:p>
          <a:p>
            <a:r>
              <a:rPr lang="en-US" sz="4000" b="1" dirty="0">
                <a:solidFill>
                  <a:schemeClr val="accent5">
                    <a:lumMod val="40000"/>
                    <a:lumOff val="60000"/>
                  </a:schemeClr>
                </a:solidFill>
              </a:rPr>
              <a:t>            And I will ask you, and you instruct Me!</a:t>
            </a:r>
          </a:p>
          <a:p>
            <a:r>
              <a:rPr lang="en-US" sz="4000" b="1" dirty="0">
                <a:solidFill>
                  <a:schemeClr val="accent5">
                    <a:lumMod val="40000"/>
                    <a:lumOff val="60000"/>
                  </a:schemeClr>
                </a:solidFill>
              </a:rPr>
              <a:t>      4“Where were you when I laid the foundation of the earth?</a:t>
            </a:r>
          </a:p>
          <a:p>
            <a:r>
              <a:rPr lang="en-US" sz="4000" b="1" dirty="0">
                <a:solidFill>
                  <a:schemeClr val="accent5">
                    <a:lumMod val="40000"/>
                    <a:lumOff val="60000"/>
                  </a:schemeClr>
                </a:solidFill>
              </a:rPr>
              <a:t>            Tell Me, if you have understanding,</a:t>
            </a:r>
          </a:p>
          <a:p>
            <a:endParaRPr lang="en-US" sz="4000" b="1" dirty="0">
              <a:solidFill>
                <a:schemeClr val="accent5">
                  <a:lumMod val="40000"/>
                  <a:lumOff val="60000"/>
                </a:schemeClr>
              </a:solidFill>
            </a:endParaRPr>
          </a:p>
          <a:p>
            <a:r>
              <a:rPr lang="en-US" sz="4000" b="1" dirty="0">
                <a:solidFill>
                  <a:schemeClr val="accent5">
                    <a:lumMod val="40000"/>
                    <a:lumOff val="60000"/>
                  </a:schemeClr>
                </a:solidFill>
              </a:rPr>
              <a:t>Job 38: 29-33 </a:t>
            </a:r>
          </a:p>
          <a:p>
            <a:r>
              <a:rPr lang="en-US" sz="4000" b="1" dirty="0">
                <a:solidFill>
                  <a:schemeClr val="accent5">
                    <a:lumMod val="40000"/>
                    <a:lumOff val="60000"/>
                  </a:schemeClr>
                </a:solidFill>
              </a:rPr>
              <a:t> 28“Has-the-rain-a-father?</a:t>
            </a:r>
          </a:p>
          <a:p>
            <a:r>
              <a:rPr lang="en-US" sz="4000" b="1" dirty="0">
                <a:solidFill>
                  <a:schemeClr val="accent5">
                    <a:lumMod val="40000"/>
                    <a:lumOff val="60000"/>
                  </a:schemeClr>
                </a:solidFill>
              </a:rPr>
              <a:t>            Or who has begotten the drops of dew?</a:t>
            </a:r>
          </a:p>
          <a:p>
            <a:r>
              <a:rPr lang="en-US" sz="4000" b="1" dirty="0">
                <a:solidFill>
                  <a:schemeClr val="accent5">
                    <a:lumMod val="40000"/>
                    <a:lumOff val="60000"/>
                  </a:schemeClr>
                </a:solidFill>
              </a:rPr>
              <a:t>      29“From-whose-womb-has-come-the-ice?</a:t>
            </a:r>
          </a:p>
          <a:p>
            <a:r>
              <a:rPr lang="en-US" sz="4000" b="1" dirty="0">
                <a:solidFill>
                  <a:schemeClr val="accent5">
                    <a:lumMod val="40000"/>
                    <a:lumOff val="60000"/>
                  </a:schemeClr>
                </a:solidFill>
              </a:rPr>
              <a:t>            And the frost of heaven, who has given it birth?</a:t>
            </a:r>
          </a:p>
          <a:p>
            <a:r>
              <a:rPr lang="en-US" sz="4000" b="1" dirty="0">
                <a:solidFill>
                  <a:schemeClr val="accent5">
                    <a:lumMod val="40000"/>
                    <a:lumOff val="60000"/>
                  </a:schemeClr>
                </a:solidFill>
              </a:rPr>
              <a:t>      30“Water-becomes-hard-like--stone,</a:t>
            </a:r>
          </a:p>
          <a:p>
            <a:r>
              <a:rPr lang="en-US" sz="4000" b="1" dirty="0">
                <a:solidFill>
                  <a:schemeClr val="accent5">
                    <a:lumMod val="40000"/>
                    <a:lumOff val="60000"/>
                  </a:schemeClr>
                </a:solidFill>
              </a:rPr>
              <a:t>            And the surface of the deep is imprisoned.</a:t>
            </a:r>
          </a:p>
          <a:p>
            <a:r>
              <a:rPr lang="en-US" sz="4000" b="1" dirty="0">
                <a:solidFill>
                  <a:schemeClr val="accent5">
                    <a:lumMod val="40000"/>
                    <a:lumOff val="60000"/>
                  </a:schemeClr>
                </a:solidFill>
              </a:rPr>
              <a:t>      31“Can—you-bind-the—chains—of—the--</a:t>
            </a:r>
            <a:r>
              <a:rPr lang="en-US" sz="4000" b="1" dirty="0" err="1">
                <a:solidFill>
                  <a:schemeClr val="accent5">
                    <a:lumMod val="40000"/>
                    <a:lumOff val="60000"/>
                  </a:schemeClr>
                </a:solidFill>
              </a:rPr>
              <a:t>pleiades</a:t>
            </a:r>
            <a:r>
              <a:rPr lang="en-US" sz="4000" b="1" dirty="0">
                <a:solidFill>
                  <a:schemeClr val="accent5">
                    <a:lumMod val="40000"/>
                    <a:lumOff val="60000"/>
                  </a:schemeClr>
                </a:solidFill>
              </a:rPr>
              <a:t>,</a:t>
            </a:r>
          </a:p>
          <a:p>
            <a:r>
              <a:rPr lang="en-US" sz="4000" b="1" dirty="0">
                <a:solidFill>
                  <a:schemeClr val="accent5">
                    <a:lumMod val="40000"/>
                    <a:lumOff val="60000"/>
                  </a:schemeClr>
                </a:solidFill>
              </a:rPr>
              <a:t>            Or loose the cords of Orion?</a:t>
            </a:r>
          </a:p>
          <a:p>
            <a:r>
              <a:rPr lang="en-US" sz="4000" b="1" dirty="0">
                <a:solidFill>
                  <a:schemeClr val="accent5">
                    <a:lumMod val="40000"/>
                    <a:lumOff val="60000"/>
                  </a:schemeClr>
                </a:solidFill>
              </a:rPr>
              <a:t>      32“Can-you—lead—forth---a—constellation---in—its--season,</a:t>
            </a:r>
          </a:p>
          <a:p>
            <a:r>
              <a:rPr lang="en-US" sz="4000" b="1" dirty="0">
                <a:solidFill>
                  <a:schemeClr val="accent5">
                    <a:lumMod val="40000"/>
                    <a:lumOff val="60000"/>
                  </a:schemeClr>
                </a:solidFill>
              </a:rPr>
              <a:t>            And guide the Bear with her satellites? (Those are the Planetary systems)</a:t>
            </a:r>
          </a:p>
          <a:p>
            <a:r>
              <a:rPr lang="en-US" sz="4000" b="1" dirty="0">
                <a:solidFill>
                  <a:schemeClr val="accent5">
                    <a:lumMod val="40000"/>
                    <a:lumOff val="60000"/>
                  </a:schemeClr>
                </a:solidFill>
              </a:rPr>
              <a:t>      33“Do—you—know—the-ordinances-of-the--heavens,</a:t>
            </a:r>
          </a:p>
          <a:p>
            <a:r>
              <a:rPr lang="en-US" sz="4000" b="1" dirty="0">
                <a:solidFill>
                  <a:schemeClr val="accent5">
                    <a:lumMod val="40000"/>
                    <a:lumOff val="60000"/>
                  </a:schemeClr>
                </a:solidFill>
              </a:rPr>
              <a:t>            Or fix their rule over the earth?</a:t>
            </a: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r>
              <a:rPr lang="en-US" sz="4000" b="1" dirty="0">
                <a:solidFill>
                  <a:schemeClr val="accent5">
                    <a:lumMod val="40000"/>
                    <a:lumOff val="60000"/>
                  </a:schemeClr>
                </a:solidFill>
              </a:rPr>
              <a:t>2 Corinthians 4:17</a:t>
            </a:r>
          </a:p>
          <a:p>
            <a:r>
              <a:rPr lang="en-US" sz="4000" b="1" dirty="0">
                <a:solidFill>
                  <a:schemeClr val="accent5">
                    <a:lumMod val="40000"/>
                    <a:lumOff val="60000"/>
                  </a:schemeClr>
                </a:solidFill>
              </a:rPr>
              <a:t>King James Version</a:t>
            </a:r>
          </a:p>
          <a:p>
            <a:r>
              <a:rPr lang="en-US" sz="4000" b="1" dirty="0">
                <a:solidFill>
                  <a:schemeClr val="accent5">
                    <a:lumMod val="40000"/>
                    <a:lumOff val="60000"/>
                  </a:schemeClr>
                </a:solidFill>
              </a:rPr>
              <a:t>17 For our light affliction, which is but for a moment, </a:t>
            </a:r>
            <a:r>
              <a:rPr lang="en-US" sz="4000" b="1" dirty="0" err="1">
                <a:solidFill>
                  <a:schemeClr val="accent5">
                    <a:lumMod val="40000"/>
                    <a:lumOff val="60000"/>
                  </a:schemeClr>
                </a:solidFill>
              </a:rPr>
              <a:t>worketh</a:t>
            </a:r>
            <a:r>
              <a:rPr lang="en-US" sz="4000" b="1" dirty="0">
                <a:solidFill>
                  <a:schemeClr val="accent5">
                    <a:lumMod val="40000"/>
                    <a:lumOff val="60000"/>
                  </a:schemeClr>
                </a:solidFill>
              </a:rPr>
              <a:t> for us a far more exceeding and eternal weight of glory;</a:t>
            </a:r>
          </a:p>
          <a:p>
            <a:endParaRPr lang="en-US" sz="4000" b="1" dirty="0">
              <a:solidFill>
                <a:schemeClr val="accent5">
                  <a:lumMod val="40000"/>
                  <a:lumOff val="60000"/>
                </a:schemeClr>
              </a:solidFill>
            </a:endParaRPr>
          </a:p>
          <a:p>
            <a:r>
              <a:rPr lang="en-US" sz="4000" b="1" dirty="0">
                <a:solidFill>
                  <a:schemeClr val="accent5">
                    <a:lumMod val="40000"/>
                    <a:lumOff val="60000"/>
                  </a:schemeClr>
                </a:solidFill>
              </a:rPr>
              <a:t>Job 42: 1-6</a:t>
            </a:r>
          </a:p>
          <a:p>
            <a:r>
              <a:rPr lang="en-US" sz="4000" b="1" dirty="0">
                <a:solidFill>
                  <a:schemeClr val="accent5">
                    <a:lumMod val="40000"/>
                    <a:lumOff val="60000"/>
                  </a:schemeClr>
                </a:solidFill>
              </a:rPr>
              <a:t>New Living Translation</a:t>
            </a:r>
          </a:p>
          <a:p>
            <a:r>
              <a:rPr lang="en-US" sz="4000" b="1" dirty="0">
                <a:solidFill>
                  <a:schemeClr val="accent5">
                    <a:lumMod val="40000"/>
                    <a:lumOff val="60000"/>
                  </a:schemeClr>
                </a:solidFill>
              </a:rPr>
              <a:t>Job Responds to the LORD</a:t>
            </a:r>
          </a:p>
          <a:p>
            <a:r>
              <a:rPr lang="en-US" sz="4000" b="1" dirty="0">
                <a:solidFill>
                  <a:schemeClr val="accent5">
                    <a:lumMod val="40000"/>
                    <a:lumOff val="60000"/>
                  </a:schemeClr>
                </a:solidFill>
              </a:rPr>
              <a:t>42 Then Job replied to the LORD:</a:t>
            </a:r>
          </a:p>
          <a:p>
            <a:r>
              <a:rPr lang="en-US" sz="4000" b="1" dirty="0">
                <a:solidFill>
                  <a:schemeClr val="accent5">
                    <a:lumMod val="40000"/>
                    <a:lumOff val="60000"/>
                  </a:schemeClr>
                </a:solidFill>
              </a:rPr>
              <a:t>2 “I know that you can do anything,</a:t>
            </a:r>
          </a:p>
          <a:p>
            <a:r>
              <a:rPr lang="en-US" sz="4000" b="1" dirty="0">
                <a:solidFill>
                  <a:schemeClr val="accent5">
                    <a:lumMod val="40000"/>
                    <a:lumOff val="60000"/>
                  </a:schemeClr>
                </a:solidFill>
              </a:rPr>
              <a:t>    and no one can stop you.</a:t>
            </a:r>
          </a:p>
          <a:p>
            <a:r>
              <a:rPr lang="en-US" sz="4000" b="1" dirty="0">
                <a:solidFill>
                  <a:schemeClr val="accent5">
                    <a:lumMod val="40000"/>
                    <a:lumOff val="60000"/>
                  </a:schemeClr>
                </a:solidFill>
              </a:rPr>
              <a:t>3 You asked, ‘Who is this that questions my wisdom with such ignorance?’</a:t>
            </a:r>
          </a:p>
          <a:p>
            <a:r>
              <a:rPr lang="en-US" sz="4000" b="1" dirty="0">
                <a:solidFill>
                  <a:schemeClr val="accent5">
                    <a:lumMod val="40000"/>
                    <a:lumOff val="60000"/>
                  </a:schemeClr>
                </a:solidFill>
              </a:rPr>
              <a:t>    It is I—and I was talking about things I knew nothing about,</a:t>
            </a:r>
          </a:p>
          <a:p>
            <a:r>
              <a:rPr lang="en-US" sz="4000" b="1" dirty="0">
                <a:solidFill>
                  <a:schemeClr val="accent5">
                    <a:lumMod val="40000"/>
                    <a:lumOff val="60000"/>
                  </a:schemeClr>
                </a:solidFill>
              </a:rPr>
              <a:t>    things far too wonderful for me.</a:t>
            </a:r>
          </a:p>
          <a:p>
            <a:r>
              <a:rPr lang="en-US" sz="4000" b="1" dirty="0">
                <a:solidFill>
                  <a:schemeClr val="accent5">
                    <a:lumMod val="40000"/>
                    <a:lumOff val="60000"/>
                  </a:schemeClr>
                </a:solidFill>
              </a:rPr>
              <a:t>4 You said, ‘Listen and I will speak!</a:t>
            </a:r>
          </a:p>
          <a:p>
            <a:r>
              <a:rPr lang="en-US" sz="4000" b="1" dirty="0">
                <a:solidFill>
                  <a:schemeClr val="accent5">
                    <a:lumMod val="40000"/>
                    <a:lumOff val="60000"/>
                  </a:schemeClr>
                </a:solidFill>
              </a:rPr>
              <a:t>    I have some questions for you,</a:t>
            </a:r>
          </a:p>
          <a:p>
            <a:r>
              <a:rPr lang="en-US" sz="4000" b="1" dirty="0">
                <a:solidFill>
                  <a:schemeClr val="accent5">
                    <a:lumMod val="40000"/>
                    <a:lumOff val="60000"/>
                  </a:schemeClr>
                </a:solidFill>
              </a:rPr>
              <a:t>    and you must answer them.’</a:t>
            </a:r>
          </a:p>
          <a:p>
            <a:r>
              <a:rPr lang="en-US" sz="4000" b="1" dirty="0">
                <a:solidFill>
                  <a:schemeClr val="accent5">
                    <a:lumMod val="40000"/>
                    <a:lumOff val="60000"/>
                  </a:schemeClr>
                </a:solidFill>
              </a:rPr>
              <a:t>5 I had only heard about you before,</a:t>
            </a:r>
          </a:p>
          <a:p>
            <a:r>
              <a:rPr lang="en-US" sz="4000" b="1" dirty="0">
                <a:solidFill>
                  <a:schemeClr val="accent5">
                    <a:lumMod val="40000"/>
                    <a:lumOff val="60000"/>
                  </a:schemeClr>
                </a:solidFill>
              </a:rPr>
              <a:t>    but now I have seen you with my own eyes.</a:t>
            </a:r>
          </a:p>
          <a:p>
            <a:r>
              <a:rPr lang="en-US" sz="4000" b="1" dirty="0">
                <a:solidFill>
                  <a:schemeClr val="accent5">
                    <a:lumMod val="40000"/>
                    <a:lumOff val="60000"/>
                  </a:schemeClr>
                </a:solidFill>
              </a:rPr>
              <a:t>6 I take back everything I said,</a:t>
            </a:r>
          </a:p>
          <a:p>
            <a:r>
              <a:rPr lang="en-US" sz="4000" b="1" dirty="0">
                <a:solidFill>
                  <a:schemeClr val="accent5">
                    <a:lumMod val="40000"/>
                    <a:lumOff val="60000"/>
                  </a:schemeClr>
                </a:solidFill>
              </a:rPr>
              <a:t>    and I sit in dust and ashes to show my repentance.”</a:t>
            </a: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r>
              <a:rPr lang="en-US" sz="4000" b="1" dirty="0">
                <a:solidFill>
                  <a:schemeClr val="accent5">
                    <a:lumMod val="40000"/>
                    <a:lumOff val="60000"/>
                  </a:schemeClr>
                </a:solidFill>
              </a:rPr>
              <a:t>Job 42: 10-17</a:t>
            </a:r>
          </a:p>
          <a:p>
            <a:r>
              <a:rPr lang="en-US" sz="4000" b="1" dirty="0">
                <a:solidFill>
                  <a:schemeClr val="accent5">
                    <a:lumMod val="40000"/>
                    <a:lumOff val="60000"/>
                  </a:schemeClr>
                </a:solidFill>
              </a:rPr>
              <a:t>10-11 After Job had interceded for his friends, GOD restored his fortune—and then doubled it! All his brothers and sisters and friends came to his house and celebrated. They told him how sorry they were, and consoled him for all the trouble GOD had brought him. Each of them brought generous housewarming gifts.</a:t>
            </a:r>
          </a:p>
          <a:p>
            <a:r>
              <a:rPr lang="en-US" sz="4000" b="1" dirty="0">
                <a:solidFill>
                  <a:schemeClr val="accent5">
                    <a:lumMod val="40000"/>
                    <a:lumOff val="60000"/>
                  </a:schemeClr>
                </a:solidFill>
              </a:rPr>
              <a:t>12-15 GOD blessed Job’s later life even more than his earlier life. He ended up with fourteen thousand sheep, six thousand camels, one thousand teams of oxen, and one thousand donkeys. He also had seven sons and three daughters. He named the first daughter Dove, the second, Cinnamon, and the third, </a:t>
            </a:r>
            <a:r>
              <a:rPr lang="en-US" sz="4000" b="1" dirty="0" err="1">
                <a:solidFill>
                  <a:schemeClr val="accent5">
                    <a:lumMod val="40000"/>
                    <a:lumOff val="60000"/>
                  </a:schemeClr>
                </a:solidFill>
              </a:rPr>
              <a:t>Darkeyes</a:t>
            </a:r>
            <a:r>
              <a:rPr lang="en-US" sz="4000" b="1" dirty="0">
                <a:solidFill>
                  <a:schemeClr val="accent5">
                    <a:lumMod val="40000"/>
                    <a:lumOff val="60000"/>
                  </a:schemeClr>
                </a:solidFill>
              </a:rPr>
              <a:t>. There was not a woman in that country as beautiful as Job’s daughters. Their father treated them as equals with their brothers, providing the same inheritance.</a:t>
            </a:r>
          </a:p>
          <a:p>
            <a:r>
              <a:rPr lang="en-US" sz="4000" b="1" dirty="0">
                <a:solidFill>
                  <a:schemeClr val="accent5">
                    <a:lumMod val="40000"/>
                    <a:lumOff val="60000"/>
                  </a:schemeClr>
                </a:solidFill>
              </a:rPr>
              <a:t>16-17 Job lived on another 140 years, living to see his children and grandchildren—four generations of them! Then he died—an old man, a full life.</a:t>
            </a:r>
          </a:p>
          <a:p>
            <a:r>
              <a:rPr lang="en-US" sz="4000" b="1" dirty="0">
                <a:solidFill>
                  <a:schemeClr val="accent5">
                    <a:lumMod val="40000"/>
                    <a:lumOff val="60000"/>
                  </a:schemeClr>
                </a:solidFill>
              </a:rPr>
              <a:t>That is the stamp of God upon our lives. Double for your trouble Blessing.; Believe it, and receive it. </a:t>
            </a: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736375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247864"/>
          </a:xfrm>
          <a:prstGeom prst="rect">
            <a:avLst/>
          </a:prstGeom>
        </p:spPr>
        <p:txBody>
          <a:bodyPr wrap="square">
            <a:spAutoFit/>
          </a:bodyPr>
          <a:lstStyle/>
          <a:p>
            <a:r>
              <a:rPr lang="en-US" sz="4000" b="1" dirty="0" smtClean="0">
                <a:solidFill>
                  <a:srgbClr val="DADABF"/>
                </a:solidFill>
              </a:rPr>
              <a:t>Job 38:1-4</a:t>
            </a:r>
            <a:endParaRPr lang="en-US" sz="4000" b="1" dirty="0">
              <a:solidFill>
                <a:srgbClr val="DADABF"/>
              </a:solidFill>
            </a:endParaRPr>
          </a:p>
          <a:p>
            <a:r>
              <a:rPr lang="en-US" sz="4000" b="1" dirty="0" smtClean="0">
                <a:solidFill>
                  <a:srgbClr val="BF8762"/>
                </a:solidFill>
              </a:rPr>
              <a:t>1</a:t>
            </a:r>
            <a:r>
              <a:rPr lang="en-US" sz="4000" b="1" dirty="0" smtClean="0">
                <a:solidFill>
                  <a:schemeClr val="accent5">
                    <a:lumMod val="40000"/>
                    <a:lumOff val="60000"/>
                  </a:schemeClr>
                </a:solidFill>
              </a:rPr>
              <a:t> </a:t>
            </a:r>
            <a:r>
              <a:rPr lang="en-US" sz="4000" b="1" dirty="0" smtClean="0"/>
              <a:t>Then </a:t>
            </a:r>
            <a:r>
              <a:rPr lang="en-US" sz="4000" b="1" dirty="0"/>
              <a:t>the LORD answered Job out of the whirlwind and said,      </a:t>
            </a:r>
          </a:p>
          <a:p>
            <a:r>
              <a:rPr lang="en-US" sz="4000" b="1" dirty="0" smtClean="0">
                <a:solidFill>
                  <a:srgbClr val="BF8762"/>
                </a:solidFill>
              </a:rPr>
              <a:t>2</a:t>
            </a:r>
            <a:r>
              <a:rPr lang="en-US" sz="4000" b="1" dirty="0" smtClean="0">
                <a:solidFill>
                  <a:schemeClr val="accent5">
                    <a:lumMod val="40000"/>
                    <a:lumOff val="60000"/>
                  </a:schemeClr>
                </a:solidFill>
              </a:rPr>
              <a:t> </a:t>
            </a:r>
            <a:r>
              <a:rPr lang="en-US" sz="4000" b="1" dirty="0" smtClean="0"/>
              <a:t>“</a:t>
            </a:r>
            <a:r>
              <a:rPr lang="en-US" sz="4000" b="1" dirty="0"/>
              <a:t>Who-is-this-that--</a:t>
            </a:r>
            <a:r>
              <a:rPr lang="en-US" sz="4000" b="1" dirty="0" smtClean="0"/>
              <a:t>darkens-counsel By </a:t>
            </a:r>
            <a:r>
              <a:rPr lang="en-US" sz="4000" b="1" dirty="0"/>
              <a:t>words without knowledge?     </a:t>
            </a:r>
          </a:p>
          <a:p>
            <a:r>
              <a:rPr lang="en-US" sz="4000" b="1" dirty="0" smtClean="0">
                <a:solidFill>
                  <a:srgbClr val="BF8762"/>
                </a:solidFill>
              </a:rPr>
              <a:t>3</a:t>
            </a:r>
            <a:r>
              <a:rPr lang="en-US" sz="4000" b="1" dirty="0" smtClean="0">
                <a:solidFill>
                  <a:schemeClr val="accent5">
                    <a:lumMod val="40000"/>
                    <a:lumOff val="60000"/>
                  </a:schemeClr>
                </a:solidFill>
              </a:rPr>
              <a:t> “</a:t>
            </a:r>
            <a:r>
              <a:rPr lang="en-US" sz="4000" b="1" dirty="0"/>
              <a:t>Now-gird-up-your--loins-like-a--man,</a:t>
            </a:r>
          </a:p>
          <a:p>
            <a:r>
              <a:rPr lang="en-US" sz="4000" b="1" dirty="0" smtClean="0"/>
              <a:t>And </a:t>
            </a:r>
            <a:r>
              <a:rPr lang="en-US" sz="4000" b="1" dirty="0"/>
              <a:t>I will ask you, and you instruct Me!</a:t>
            </a:r>
          </a:p>
          <a:p>
            <a:r>
              <a:rPr lang="en-US" sz="4000" b="1" dirty="0" smtClean="0">
                <a:solidFill>
                  <a:srgbClr val="BF8762"/>
                </a:solidFill>
              </a:rPr>
              <a:t>4</a:t>
            </a:r>
            <a:r>
              <a:rPr lang="en-US" sz="4000" b="1" dirty="0" smtClean="0">
                <a:solidFill>
                  <a:schemeClr val="accent5">
                    <a:lumMod val="40000"/>
                    <a:lumOff val="60000"/>
                  </a:schemeClr>
                </a:solidFill>
              </a:rPr>
              <a:t> </a:t>
            </a:r>
            <a:r>
              <a:rPr lang="en-US" sz="4000" b="1" dirty="0" smtClean="0"/>
              <a:t>“Where </a:t>
            </a:r>
            <a:r>
              <a:rPr lang="en-US" sz="4000" b="1" dirty="0"/>
              <a:t>were you when I laid the foundation of the </a:t>
            </a:r>
            <a:r>
              <a:rPr lang="en-US" sz="4000" b="1" dirty="0" smtClean="0"/>
              <a:t>earth?</a:t>
            </a:r>
          </a:p>
          <a:p>
            <a:pPr algn="ctr"/>
            <a:r>
              <a:rPr lang="en-US" sz="4000" b="1" dirty="0" smtClean="0">
                <a:solidFill>
                  <a:srgbClr val="BF8762"/>
                </a:solidFill>
              </a:rPr>
              <a:t>Tell </a:t>
            </a:r>
            <a:r>
              <a:rPr lang="en-US" sz="4000" b="1" dirty="0">
                <a:solidFill>
                  <a:srgbClr val="BF8762"/>
                </a:solidFill>
              </a:rPr>
              <a:t>Me, if you have </a:t>
            </a:r>
            <a:r>
              <a:rPr lang="en-US" sz="4000" b="1" dirty="0" smtClean="0">
                <a:solidFill>
                  <a:srgbClr val="BF8762"/>
                </a:solidFill>
              </a:rPr>
              <a:t>understanding</a:t>
            </a:r>
            <a:endParaRPr lang="en-US" sz="4000" b="1" dirty="0">
              <a:solidFill>
                <a:srgbClr val="BF8762"/>
              </a:solidFill>
            </a:endParaRPr>
          </a:p>
        </p:txBody>
      </p:sp>
    </p:spTree>
    <p:extLst>
      <p:ext uri="{BB962C8B-B14F-4D97-AF65-F5344CB8AC3E}">
        <p14:creationId xmlns:p14="http://schemas.microsoft.com/office/powerpoint/2010/main" val="3316225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247864"/>
          </a:xfrm>
          <a:prstGeom prst="rect">
            <a:avLst/>
          </a:prstGeom>
        </p:spPr>
        <p:txBody>
          <a:bodyPr wrap="square">
            <a:spAutoFit/>
          </a:bodyPr>
          <a:lstStyle/>
          <a:p>
            <a:r>
              <a:rPr lang="en-US" sz="4000" b="1" dirty="0" smtClean="0">
                <a:solidFill>
                  <a:srgbClr val="DADABF"/>
                </a:solidFill>
              </a:rPr>
              <a:t>Job </a:t>
            </a:r>
            <a:r>
              <a:rPr lang="en-US" sz="4000" b="1" dirty="0">
                <a:solidFill>
                  <a:srgbClr val="DADABF"/>
                </a:solidFill>
              </a:rPr>
              <a:t>38: </a:t>
            </a:r>
            <a:r>
              <a:rPr lang="en-US" sz="4000" b="1" dirty="0" smtClean="0">
                <a:solidFill>
                  <a:srgbClr val="DADABF"/>
                </a:solidFill>
              </a:rPr>
              <a:t>28-33 </a:t>
            </a:r>
            <a:endParaRPr lang="en-US" sz="4000" b="1" dirty="0">
              <a:solidFill>
                <a:srgbClr val="DADABF"/>
              </a:solidFill>
            </a:endParaRPr>
          </a:p>
          <a:p>
            <a:r>
              <a:rPr lang="en-US" sz="4000" b="1" dirty="0" smtClean="0">
                <a:solidFill>
                  <a:srgbClr val="BF8762"/>
                </a:solidFill>
              </a:rPr>
              <a:t>28 </a:t>
            </a:r>
            <a:r>
              <a:rPr lang="en-US" sz="4000" b="1" dirty="0" smtClean="0"/>
              <a:t>“Has-the-rain-a-father? Or </a:t>
            </a:r>
            <a:r>
              <a:rPr lang="en-US" sz="4000" b="1" dirty="0"/>
              <a:t>who has begotten the drops of dew?</a:t>
            </a:r>
          </a:p>
          <a:p>
            <a:r>
              <a:rPr lang="en-US" sz="4000" b="1" dirty="0" smtClean="0">
                <a:solidFill>
                  <a:srgbClr val="BF8762"/>
                </a:solidFill>
              </a:rPr>
              <a:t>29</a:t>
            </a:r>
            <a:r>
              <a:rPr lang="en-US" sz="4000" b="1" dirty="0" smtClean="0"/>
              <a:t> “From-whose-womb-has-come-the-ice? And </a:t>
            </a:r>
            <a:r>
              <a:rPr lang="en-US" sz="4000" b="1" dirty="0"/>
              <a:t>the frost of heaven, who has given it birth?</a:t>
            </a:r>
          </a:p>
          <a:p>
            <a:r>
              <a:rPr lang="en-US" sz="4000" b="1" dirty="0" smtClean="0">
                <a:solidFill>
                  <a:srgbClr val="BF8762"/>
                </a:solidFill>
              </a:rPr>
              <a:t>30 </a:t>
            </a:r>
            <a:r>
              <a:rPr lang="en-US" sz="4000" b="1" dirty="0" smtClean="0"/>
              <a:t>“Water-becomes-hard-like-</a:t>
            </a:r>
            <a:r>
              <a:rPr lang="en-US" sz="4000" b="1" dirty="0"/>
              <a:t>-stone,</a:t>
            </a:r>
          </a:p>
          <a:p>
            <a:r>
              <a:rPr lang="en-US" sz="4000" b="1" dirty="0" smtClean="0"/>
              <a:t>And </a:t>
            </a:r>
            <a:r>
              <a:rPr lang="en-US" sz="4000" b="1" dirty="0"/>
              <a:t>the surface of the deep is imprisoned.</a:t>
            </a:r>
          </a:p>
          <a:p>
            <a:r>
              <a:rPr lang="en-US" sz="4000" b="1" dirty="0" smtClean="0">
                <a:solidFill>
                  <a:srgbClr val="BF8762"/>
                </a:solidFill>
              </a:rPr>
              <a:t>31</a:t>
            </a:r>
            <a:r>
              <a:rPr lang="en-US" sz="4000" b="1" dirty="0" smtClean="0"/>
              <a:t>“Can—you-bind-the—chains—of—the-</a:t>
            </a:r>
            <a:r>
              <a:rPr lang="en-US" sz="4000" b="1" dirty="0"/>
              <a:t>-</a:t>
            </a:r>
            <a:r>
              <a:rPr lang="en-US" sz="4000" b="1" dirty="0" err="1" smtClean="0"/>
              <a:t>pleiades</a:t>
            </a:r>
            <a:r>
              <a:rPr lang="en-US" sz="4000" b="1" dirty="0" smtClean="0"/>
              <a:t>, Or </a:t>
            </a:r>
            <a:r>
              <a:rPr lang="en-US" sz="4000" b="1" dirty="0"/>
              <a:t>loose the cords of Orion</a:t>
            </a:r>
            <a:r>
              <a:rPr lang="en-US" sz="4000" b="1" dirty="0" smtClean="0"/>
              <a:t>?</a:t>
            </a:r>
            <a:endParaRPr lang="en-US" sz="4000" b="1" dirty="0"/>
          </a:p>
        </p:txBody>
      </p:sp>
    </p:spTree>
    <p:extLst>
      <p:ext uri="{BB962C8B-B14F-4D97-AF65-F5344CB8AC3E}">
        <p14:creationId xmlns:p14="http://schemas.microsoft.com/office/powerpoint/2010/main" val="27145953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4401205"/>
          </a:xfrm>
          <a:prstGeom prst="rect">
            <a:avLst/>
          </a:prstGeom>
        </p:spPr>
        <p:txBody>
          <a:bodyPr wrap="square">
            <a:spAutoFit/>
          </a:bodyPr>
          <a:lstStyle/>
          <a:p>
            <a:r>
              <a:rPr lang="en-US" sz="4000" b="1" dirty="0" smtClean="0">
                <a:solidFill>
                  <a:srgbClr val="BF8762"/>
                </a:solidFill>
              </a:rPr>
              <a:t>32 </a:t>
            </a:r>
            <a:r>
              <a:rPr lang="en-US" sz="4000" b="1" dirty="0" smtClean="0"/>
              <a:t>“Can-you-lead-forth-a-constellation-in-its-season, And </a:t>
            </a:r>
            <a:r>
              <a:rPr lang="en-US" sz="4000" b="1" dirty="0"/>
              <a:t>guide the Bear with her satellites? </a:t>
            </a:r>
            <a:endParaRPr lang="en-US" sz="4000" b="1" dirty="0" smtClean="0"/>
          </a:p>
          <a:p>
            <a:pPr algn="ctr"/>
            <a:r>
              <a:rPr lang="en-US" sz="4000" b="1" dirty="0" smtClean="0">
                <a:solidFill>
                  <a:srgbClr val="BF8762"/>
                </a:solidFill>
              </a:rPr>
              <a:t>(</a:t>
            </a:r>
            <a:r>
              <a:rPr lang="en-US" sz="4000" b="1" dirty="0">
                <a:solidFill>
                  <a:srgbClr val="BF8762"/>
                </a:solidFill>
              </a:rPr>
              <a:t>Those are the Planetary systems)</a:t>
            </a:r>
          </a:p>
          <a:p>
            <a:r>
              <a:rPr lang="en-US" sz="4000" b="1" dirty="0" smtClean="0">
                <a:solidFill>
                  <a:srgbClr val="BF8762"/>
                </a:solidFill>
              </a:rPr>
              <a:t>33</a:t>
            </a:r>
            <a:r>
              <a:rPr lang="en-US" sz="4000" b="1" dirty="0" smtClean="0">
                <a:solidFill>
                  <a:schemeClr val="accent5">
                    <a:lumMod val="40000"/>
                    <a:lumOff val="60000"/>
                  </a:schemeClr>
                </a:solidFill>
              </a:rPr>
              <a:t> “</a:t>
            </a:r>
            <a:r>
              <a:rPr lang="en-US" sz="4000" b="1" dirty="0" smtClean="0"/>
              <a:t>Do-you-know-the-ordinances-of-the-heavens, Or </a:t>
            </a:r>
            <a:r>
              <a:rPr lang="en-US" sz="4000" b="1" dirty="0"/>
              <a:t>fix their rule over the earth?</a:t>
            </a:r>
          </a:p>
          <a:p>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665344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t>and </a:t>
            </a:r>
            <a:r>
              <a:rPr lang="en-US" sz="4000" b="1" dirty="0"/>
              <a:t>very many servants; and that man was the greatest of all the [a]men of the east.</a:t>
            </a:r>
            <a:r>
              <a:rPr lang="en-US" sz="4000" b="1" dirty="0">
                <a:solidFill>
                  <a:srgbClr val="BF8762"/>
                </a:solidFill>
              </a:rPr>
              <a:t> 4 </a:t>
            </a:r>
            <a:r>
              <a:rPr lang="en-US" sz="4000" b="1" dirty="0"/>
              <a:t>His sons used to go and hold a feast in the house of each one on his day, and they would send word and invite their three sisters to eat and drink with them. </a:t>
            </a:r>
            <a:endParaRPr lang="en-US" sz="4000" b="1" dirty="0" smtClean="0"/>
          </a:p>
          <a:p>
            <a:r>
              <a:rPr lang="en-US" sz="4000" b="1" dirty="0" smtClean="0">
                <a:solidFill>
                  <a:srgbClr val="BF8762"/>
                </a:solidFill>
              </a:rPr>
              <a:t>5</a:t>
            </a:r>
            <a:r>
              <a:rPr lang="en-US" sz="4000" b="1" dirty="0" smtClean="0"/>
              <a:t> </a:t>
            </a:r>
            <a:r>
              <a:rPr lang="en-US" sz="4000" b="1" dirty="0"/>
              <a:t>When the days of feasting had completed their cycle, Job would send word to them and consecrate them, getting up early in the morning and offering burnt offerings according to </a:t>
            </a:r>
            <a:r>
              <a:rPr lang="en-US" sz="4000" b="1" dirty="0" smtClean="0"/>
              <a:t>the</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535431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2554545"/>
          </a:xfrm>
          <a:prstGeom prst="rect">
            <a:avLst/>
          </a:prstGeom>
        </p:spPr>
        <p:txBody>
          <a:bodyPr wrap="square">
            <a:spAutoFit/>
          </a:bodyPr>
          <a:lstStyle/>
          <a:p>
            <a:r>
              <a:rPr lang="en-US" sz="4000" b="1" dirty="0" smtClean="0">
                <a:solidFill>
                  <a:srgbClr val="DADABF"/>
                </a:solidFill>
              </a:rPr>
              <a:t>2 </a:t>
            </a:r>
            <a:r>
              <a:rPr lang="en-US" sz="4000" b="1" dirty="0">
                <a:solidFill>
                  <a:srgbClr val="DADABF"/>
                </a:solidFill>
              </a:rPr>
              <a:t>Corinthians </a:t>
            </a:r>
            <a:r>
              <a:rPr lang="en-US" sz="4000" b="1" dirty="0" smtClean="0">
                <a:solidFill>
                  <a:srgbClr val="DADABF"/>
                </a:solidFill>
              </a:rPr>
              <a:t>4:17 King </a:t>
            </a:r>
            <a:r>
              <a:rPr lang="en-US" sz="4000" b="1" dirty="0">
                <a:solidFill>
                  <a:srgbClr val="DADABF"/>
                </a:solidFill>
              </a:rPr>
              <a:t>James Version</a:t>
            </a:r>
          </a:p>
          <a:p>
            <a:r>
              <a:rPr lang="en-US" sz="4000" b="1" dirty="0">
                <a:solidFill>
                  <a:srgbClr val="BF8762"/>
                </a:solidFill>
              </a:rPr>
              <a:t>17</a:t>
            </a:r>
            <a:r>
              <a:rPr lang="en-US" sz="4000" b="1" dirty="0">
                <a:solidFill>
                  <a:schemeClr val="accent5">
                    <a:lumMod val="40000"/>
                    <a:lumOff val="60000"/>
                  </a:schemeClr>
                </a:solidFill>
              </a:rPr>
              <a:t> </a:t>
            </a:r>
            <a:r>
              <a:rPr lang="en-US" sz="4000" b="1" dirty="0"/>
              <a:t>For our light affliction, which is but for a moment, </a:t>
            </a:r>
            <a:r>
              <a:rPr lang="en-US" sz="4000" b="1" dirty="0" err="1"/>
              <a:t>worketh</a:t>
            </a:r>
            <a:r>
              <a:rPr lang="en-US" sz="4000" b="1" dirty="0"/>
              <a:t> for us a far more exceeding and eternal weight of glory</a:t>
            </a:r>
            <a:r>
              <a:rPr lang="en-US" sz="4000" b="1" dirty="0" smtClean="0"/>
              <a:t>;</a:t>
            </a:r>
            <a:endParaRPr lang="en-US" sz="4000" b="1" dirty="0"/>
          </a:p>
        </p:txBody>
      </p:sp>
    </p:spTree>
    <p:extLst>
      <p:ext uri="{BB962C8B-B14F-4D97-AF65-F5344CB8AC3E}">
        <p14:creationId xmlns:p14="http://schemas.microsoft.com/office/powerpoint/2010/main" val="48088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247864"/>
          </a:xfrm>
          <a:prstGeom prst="rect">
            <a:avLst/>
          </a:prstGeom>
        </p:spPr>
        <p:txBody>
          <a:bodyPr wrap="square">
            <a:spAutoFit/>
          </a:bodyPr>
          <a:lstStyle/>
          <a:p>
            <a:r>
              <a:rPr lang="en-US" sz="4000" b="1" dirty="0" smtClean="0">
                <a:solidFill>
                  <a:srgbClr val="BF8762"/>
                </a:solidFill>
              </a:rPr>
              <a:t>Job </a:t>
            </a:r>
            <a:r>
              <a:rPr lang="en-US" sz="4000" b="1" dirty="0">
                <a:solidFill>
                  <a:srgbClr val="BF8762"/>
                </a:solidFill>
              </a:rPr>
              <a:t>42: </a:t>
            </a:r>
            <a:r>
              <a:rPr lang="en-US" sz="4000" b="1" dirty="0" smtClean="0">
                <a:solidFill>
                  <a:srgbClr val="BF8762"/>
                </a:solidFill>
              </a:rPr>
              <a:t>1-6 New </a:t>
            </a:r>
            <a:r>
              <a:rPr lang="en-US" sz="4000" b="1" dirty="0">
                <a:solidFill>
                  <a:srgbClr val="BF8762"/>
                </a:solidFill>
              </a:rPr>
              <a:t>Living Translation</a:t>
            </a:r>
          </a:p>
          <a:p>
            <a:pPr algn="ctr"/>
            <a:r>
              <a:rPr lang="en-US" sz="4000" b="1" dirty="0">
                <a:solidFill>
                  <a:srgbClr val="DADABF"/>
                </a:solidFill>
              </a:rPr>
              <a:t>Job Responds to the LORD</a:t>
            </a:r>
          </a:p>
          <a:p>
            <a:r>
              <a:rPr lang="en-US" sz="4000" b="1" dirty="0" smtClean="0">
                <a:solidFill>
                  <a:srgbClr val="BF8762"/>
                </a:solidFill>
              </a:rPr>
              <a:t>1</a:t>
            </a:r>
            <a:r>
              <a:rPr lang="en-US" sz="4000" b="1" dirty="0" smtClean="0"/>
              <a:t> </a:t>
            </a:r>
            <a:r>
              <a:rPr lang="en-US" sz="4000" b="1" dirty="0"/>
              <a:t>Then Job replied to the LORD:</a:t>
            </a:r>
          </a:p>
          <a:p>
            <a:r>
              <a:rPr lang="en-US" sz="4000" b="1" dirty="0">
                <a:solidFill>
                  <a:srgbClr val="BF8762"/>
                </a:solidFill>
              </a:rPr>
              <a:t>2</a:t>
            </a:r>
            <a:r>
              <a:rPr lang="en-US" sz="4000" b="1" dirty="0"/>
              <a:t> “I know that you can do anything</a:t>
            </a:r>
            <a:r>
              <a:rPr lang="en-US" sz="4000" b="1" dirty="0" smtClean="0"/>
              <a:t>, and </a:t>
            </a:r>
            <a:r>
              <a:rPr lang="en-US" sz="4000" b="1" dirty="0"/>
              <a:t>no one can stop you.</a:t>
            </a:r>
          </a:p>
          <a:p>
            <a:r>
              <a:rPr lang="en-US" sz="4000" b="1" dirty="0">
                <a:solidFill>
                  <a:srgbClr val="BF8762"/>
                </a:solidFill>
              </a:rPr>
              <a:t>3</a:t>
            </a:r>
            <a:r>
              <a:rPr lang="en-US" sz="4000" b="1" dirty="0"/>
              <a:t> You asked, ‘Who is this that questions my wisdom with such ignorance</a:t>
            </a:r>
            <a:r>
              <a:rPr lang="en-US" sz="4000" b="1" dirty="0" smtClean="0"/>
              <a:t>?’ It </a:t>
            </a:r>
            <a:r>
              <a:rPr lang="en-US" sz="4000" b="1" dirty="0"/>
              <a:t>is </a:t>
            </a:r>
            <a:r>
              <a:rPr lang="en-US" sz="4000" b="1" dirty="0" smtClean="0"/>
              <a:t>I-and </a:t>
            </a:r>
            <a:r>
              <a:rPr lang="en-US" sz="4000" b="1" dirty="0"/>
              <a:t>I was talking about things I knew nothing about</a:t>
            </a:r>
            <a:r>
              <a:rPr lang="en-US" sz="4000" b="1" dirty="0" smtClean="0"/>
              <a:t>, things </a:t>
            </a:r>
            <a:r>
              <a:rPr lang="en-US" sz="4000" b="1" dirty="0"/>
              <a:t>far too wonderful for me</a:t>
            </a:r>
            <a:r>
              <a:rPr lang="en-US" sz="4000" b="1" dirty="0" smtClean="0"/>
              <a:t>.</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0998441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632311"/>
          </a:xfrm>
          <a:prstGeom prst="rect">
            <a:avLst/>
          </a:prstGeom>
        </p:spPr>
        <p:txBody>
          <a:bodyPr wrap="square">
            <a:spAutoFit/>
          </a:bodyPr>
          <a:lstStyle/>
          <a:p>
            <a:r>
              <a:rPr lang="en-US" sz="4000" b="1" dirty="0" smtClean="0">
                <a:solidFill>
                  <a:srgbClr val="BF8762"/>
                </a:solidFill>
              </a:rPr>
              <a:t>4</a:t>
            </a:r>
            <a:r>
              <a:rPr lang="en-US" sz="4000" b="1" dirty="0" smtClean="0"/>
              <a:t> </a:t>
            </a:r>
            <a:r>
              <a:rPr lang="en-US" sz="4000" b="1" dirty="0"/>
              <a:t>You said, ‘Listen and I will speak</a:t>
            </a:r>
            <a:r>
              <a:rPr lang="en-US" sz="4000" b="1" dirty="0" smtClean="0"/>
              <a:t>!  </a:t>
            </a:r>
            <a:r>
              <a:rPr lang="en-US" sz="4000" b="1" dirty="0"/>
              <a:t>I have some questions for you</a:t>
            </a:r>
            <a:r>
              <a:rPr lang="en-US" sz="4000" b="1" dirty="0" smtClean="0"/>
              <a:t>, and </a:t>
            </a:r>
            <a:r>
              <a:rPr lang="en-US" sz="4000" b="1" dirty="0"/>
              <a:t>you must answer them.’</a:t>
            </a:r>
          </a:p>
          <a:p>
            <a:r>
              <a:rPr lang="en-US" sz="4000" b="1" dirty="0">
                <a:solidFill>
                  <a:srgbClr val="BF8762"/>
                </a:solidFill>
              </a:rPr>
              <a:t>5 </a:t>
            </a:r>
            <a:r>
              <a:rPr lang="en-US" sz="4000" b="1" dirty="0"/>
              <a:t>I had only heard about you before</a:t>
            </a:r>
            <a:r>
              <a:rPr lang="en-US" sz="4000" b="1" dirty="0" smtClean="0"/>
              <a:t>,     </a:t>
            </a:r>
            <a:r>
              <a:rPr lang="en-US" sz="4000" b="1" dirty="0"/>
              <a:t>but now I have seen you with my own eyes.</a:t>
            </a:r>
          </a:p>
          <a:p>
            <a:r>
              <a:rPr lang="en-US" sz="4000" b="1" dirty="0">
                <a:solidFill>
                  <a:srgbClr val="BF8762"/>
                </a:solidFill>
              </a:rPr>
              <a:t>6</a:t>
            </a:r>
            <a:r>
              <a:rPr lang="en-US" sz="4000" b="1" dirty="0"/>
              <a:t> I take back everything I said</a:t>
            </a:r>
            <a:r>
              <a:rPr lang="en-US" sz="4000" b="1" dirty="0" smtClean="0"/>
              <a:t>, and </a:t>
            </a:r>
            <a:r>
              <a:rPr lang="en-US" sz="4000" b="1" dirty="0"/>
              <a:t>I sit in dust and ashes to show my repentance.”</a:t>
            </a:r>
          </a:p>
          <a:p>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8860118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632311"/>
          </a:xfrm>
          <a:prstGeom prst="rect">
            <a:avLst/>
          </a:prstGeom>
        </p:spPr>
        <p:txBody>
          <a:bodyPr wrap="square">
            <a:spAutoFit/>
          </a:bodyPr>
          <a:lstStyle/>
          <a:p>
            <a:r>
              <a:rPr lang="en-US" sz="4000" b="1" dirty="0" smtClean="0">
                <a:solidFill>
                  <a:srgbClr val="BF8762"/>
                </a:solidFill>
              </a:rPr>
              <a:t>Job </a:t>
            </a:r>
            <a:r>
              <a:rPr lang="en-US" sz="4000" b="1" dirty="0">
                <a:solidFill>
                  <a:srgbClr val="BF8762"/>
                </a:solidFill>
              </a:rPr>
              <a:t>42: 10-17</a:t>
            </a:r>
          </a:p>
          <a:p>
            <a:r>
              <a:rPr lang="en-US" sz="4000" b="1" dirty="0">
                <a:solidFill>
                  <a:srgbClr val="BF8762"/>
                </a:solidFill>
              </a:rPr>
              <a:t>10-11</a:t>
            </a:r>
            <a:r>
              <a:rPr lang="en-US" sz="4000" b="1" dirty="0"/>
              <a:t> After Job had interceded for his friends, GOD restored his fortune—and then doubled it! All his brothers and sisters and friends came to his house and celebrated. They told him how sorry they were, and consoled him for all the trouble GOD had brought him. Each of them brought generous housewarming gifts</a:t>
            </a:r>
            <a:r>
              <a:rPr lang="en-US" sz="4000" b="1" dirty="0" smtClean="0"/>
              <a:t>.</a:t>
            </a:r>
            <a:endParaRPr lang="en-US" sz="4000" b="1" dirty="0"/>
          </a:p>
        </p:txBody>
      </p:sp>
    </p:spTree>
    <p:extLst>
      <p:ext uri="{BB962C8B-B14F-4D97-AF65-F5344CB8AC3E}">
        <p14:creationId xmlns:p14="http://schemas.microsoft.com/office/powerpoint/2010/main" val="238782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5632311"/>
          </a:xfrm>
          <a:prstGeom prst="rect">
            <a:avLst/>
          </a:prstGeom>
        </p:spPr>
        <p:txBody>
          <a:bodyPr wrap="square">
            <a:spAutoFit/>
          </a:bodyPr>
          <a:lstStyle/>
          <a:p>
            <a:r>
              <a:rPr lang="en-US" sz="4000" b="1" dirty="0" smtClean="0">
                <a:solidFill>
                  <a:srgbClr val="BF8762"/>
                </a:solidFill>
              </a:rPr>
              <a:t>12-15</a:t>
            </a:r>
            <a:r>
              <a:rPr lang="en-US" sz="4000" b="1" dirty="0" smtClean="0">
                <a:solidFill>
                  <a:schemeClr val="accent5">
                    <a:lumMod val="40000"/>
                    <a:lumOff val="60000"/>
                  </a:schemeClr>
                </a:solidFill>
              </a:rPr>
              <a:t> </a:t>
            </a:r>
            <a:r>
              <a:rPr lang="en-US" sz="4000" b="1" dirty="0"/>
              <a:t>GOD blessed Job’s later life even more than his earlier life. He ended up with fourteen thousand sheep, six thousand camels, one thousand teams of oxen, and one thousand donkeys. He also had seven sons and three daughters. He named the first daughter Dove, the second, Cinnamon, and the third, </a:t>
            </a:r>
            <a:r>
              <a:rPr lang="en-US" sz="4000" b="1" dirty="0" err="1"/>
              <a:t>Darkeyes</a:t>
            </a:r>
            <a:r>
              <a:rPr lang="en-US" sz="4000" b="1" dirty="0"/>
              <a:t>. </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6564676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2554545"/>
          </a:xfrm>
          <a:prstGeom prst="rect">
            <a:avLst/>
          </a:prstGeom>
        </p:spPr>
        <p:txBody>
          <a:bodyPr wrap="square">
            <a:spAutoFit/>
          </a:bodyPr>
          <a:lstStyle/>
          <a:p>
            <a:r>
              <a:rPr lang="en-US" sz="4000" b="1" dirty="0" smtClean="0"/>
              <a:t>There </a:t>
            </a:r>
            <a:r>
              <a:rPr lang="en-US" sz="4000" b="1" dirty="0"/>
              <a:t>was not a woman in that country as beautiful as Job’s daughters. Their father treated them as equals with their brothers, providing the same inheritance</a:t>
            </a:r>
            <a:r>
              <a:rPr lang="en-US" sz="4000" b="1" dirty="0" smtClean="0"/>
              <a:t>.</a:t>
            </a:r>
            <a:endParaRPr lang="en-US" sz="4000" b="1" dirty="0"/>
          </a:p>
        </p:txBody>
      </p:sp>
    </p:spTree>
    <p:extLst>
      <p:ext uri="{BB962C8B-B14F-4D97-AF65-F5344CB8AC3E}">
        <p14:creationId xmlns:p14="http://schemas.microsoft.com/office/powerpoint/2010/main" val="38248231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7478970"/>
          </a:xfrm>
          <a:prstGeom prst="rect">
            <a:avLst/>
          </a:prstGeom>
        </p:spPr>
        <p:txBody>
          <a:bodyPr wrap="square">
            <a:spAutoFit/>
          </a:bodyPr>
          <a:lstStyle/>
          <a:p>
            <a:r>
              <a:rPr lang="en-US" sz="4000" b="1" dirty="0" smtClean="0">
                <a:solidFill>
                  <a:srgbClr val="BF8762"/>
                </a:solidFill>
              </a:rPr>
              <a:t>16-17</a:t>
            </a:r>
            <a:r>
              <a:rPr lang="en-US" sz="4000" b="1" dirty="0" smtClean="0">
                <a:solidFill>
                  <a:schemeClr val="accent5">
                    <a:lumMod val="40000"/>
                    <a:lumOff val="60000"/>
                  </a:schemeClr>
                </a:solidFill>
              </a:rPr>
              <a:t> </a:t>
            </a:r>
            <a:r>
              <a:rPr lang="en-US" sz="4000" b="1" dirty="0"/>
              <a:t>Job lived on another 140 years, living to see his children and </a:t>
            </a:r>
            <a:r>
              <a:rPr lang="en-US" sz="4000" b="1" dirty="0" smtClean="0"/>
              <a:t>grandchildren-four </a:t>
            </a:r>
            <a:r>
              <a:rPr lang="en-US" sz="4000" b="1" dirty="0"/>
              <a:t>generations of them! Then he </a:t>
            </a:r>
            <a:r>
              <a:rPr lang="en-US" sz="4000" b="1" dirty="0" smtClean="0"/>
              <a:t>died-an </a:t>
            </a:r>
            <a:r>
              <a:rPr lang="en-US" sz="4000" b="1" dirty="0"/>
              <a:t>old man, a full life.</a:t>
            </a:r>
          </a:p>
          <a:p>
            <a:r>
              <a:rPr lang="en-US" sz="4000" b="1" dirty="0"/>
              <a:t>That is the stamp of God upon our lives. Double for your trouble Blessing.; Believe it, and receive it. </a:t>
            </a: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a:p>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40290832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700" y="6251249"/>
            <a:ext cx="4724400" cy="680101"/>
          </a:xfrm>
          <a:prstGeom prst="rect">
            <a:avLst/>
          </a:prstGeom>
        </p:spPr>
        <p:txBody>
          <a:bodyPr vert="horz" lIns="91440" tIns="45720" rIns="91440" bIns="45720" rtlCol="0" anchor="ctr">
            <a:noAutofit/>
            <a:scene3d>
              <a:camera prst="orthographicFront"/>
              <a:lightRig rig="soft" dir="tl">
                <a:rot lat="0" lon="0" rev="0"/>
              </a:lightRig>
            </a:scene3d>
            <a:sp3d contourW="25400" prstMaterial="matte">
              <a:contourClr>
                <a:schemeClr val="accent2">
                  <a:tint val="20000"/>
                </a:schemeClr>
              </a:contourClr>
            </a:sp3d>
          </a:bodyPr>
          <a:lstStyle/>
          <a:p>
            <a:pPr>
              <a:lnSpc>
                <a:spcPct val="90000"/>
              </a:lnSpc>
              <a:spcBef>
                <a:spcPct val="0"/>
              </a:spcBef>
              <a:spcAft>
                <a:spcPts val="600"/>
              </a:spcAft>
            </a:pPr>
            <a:endParaRPr lang="en-US" sz="4000" b="1" dirty="0">
              <a:ln w="19050">
                <a:noFill/>
              </a:ln>
              <a:solidFill>
                <a:schemeClr val="tx2"/>
              </a:solidFill>
              <a:effectLst>
                <a:glow>
                  <a:schemeClr val="accent1"/>
                </a:glow>
              </a:effectLst>
              <a:ea typeface="+mj-ea"/>
              <a:cs typeface="Calibri" panose="020F050202020403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8650"/>
            <a:ext cx="9144000" cy="6000750"/>
          </a:xfrm>
          <a:prstGeom prst="rect">
            <a:avLst/>
          </a:prstGeom>
        </p:spPr>
      </p:pic>
      <p:sp>
        <p:nvSpPr>
          <p:cNvPr id="8" name="Rectangle 7"/>
          <p:cNvSpPr/>
          <p:nvPr/>
        </p:nvSpPr>
        <p:spPr>
          <a:xfrm>
            <a:off x="76200" y="786348"/>
            <a:ext cx="9067800" cy="3785652"/>
          </a:xfrm>
          <a:prstGeom prst="rect">
            <a:avLst/>
          </a:prstGeom>
        </p:spPr>
        <p:txBody>
          <a:bodyPr wrap="square">
            <a:spAutoFit/>
          </a:bodyPr>
          <a:lstStyle/>
          <a:p>
            <a:pPr algn="ctr"/>
            <a:r>
              <a:rPr lang="en-US" sz="8000" b="1" dirty="0">
                <a:ln>
                  <a:solidFill>
                    <a:srgbClr val="DADABF"/>
                  </a:solidFill>
                </a:ln>
                <a:solidFill>
                  <a:srgbClr val="BF8762"/>
                </a:solidFill>
              </a:rPr>
              <a:t>THE CHALLENGES </a:t>
            </a:r>
            <a:endParaRPr lang="en-US" sz="8000" b="1" dirty="0" smtClean="0">
              <a:ln>
                <a:solidFill>
                  <a:srgbClr val="DADABF"/>
                </a:solidFill>
              </a:ln>
              <a:solidFill>
                <a:srgbClr val="BF8762"/>
              </a:solidFill>
            </a:endParaRPr>
          </a:p>
          <a:p>
            <a:pPr algn="ctr"/>
            <a:r>
              <a:rPr lang="en-US" sz="8000" b="1" dirty="0" smtClean="0">
                <a:ln>
                  <a:solidFill>
                    <a:srgbClr val="DADABF"/>
                  </a:solidFill>
                </a:ln>
                <a:solidFill>
                  <a:srgbClr val="BF8762"/>
                </a:solidFill>
              </a:rPr>
              <a:t>AND </a:t>
            </a:r>
          </a:p>
          <a:p>
            <a:pPr algn="ctr"/>
            <a:r>
              <a:rPr lang="en-US" sz="8000" b="1" dirty="0" smtClean="0">
                <a:ln>
                  <a:solidFill>
                    <a:srgbClr val="DADABF"/>
                  </a:solidFill>
                </a:ln>
                <a:solidFill>
                  <a:srgbClr val="BF8762"/>
                </a:solidFill>
              </a:rPr>
              <a:t>TRIUMPH </a:t>
            </a:r>
            <a:r>
              <a:rPr lang="en-US" sz="8000" b="1" dirty="0">
                <a:ln>
                  <a:solidFill>
                    <a:srgbClr val="DADABF"/>
                  </a:solidFill>
                </a:ln>
                <a:solidFill>
                  <a:srgbClr val="BF8762"/>
                </a:solidFill>
              </a:rPr>
              <a:t>OF JOB </a:t>
            </a:r>
          </a:p>
        </p:txBody>
      </p:sp>
    </p:spTree>
    <p:extLst>
      <p:ext uri="{BB962C8B-B14F-4D97-AF65-F5344CB8AC3E}">
        <p14:creationId xmlns:p14="http://schemas.microsoft.com/office/powerpoint/2010/main" val="2937087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t>number </a:t>
            </a:r>
            <a:r>
              <a:rPr lang="en-US" sz="4000" b="1" dirty="0"/>
              <a:t>of them all; for Job said, “Perhaps my sons have sinned and cursed God in their hearts.” Job did so continually. </a:t>
            </a:r>
          </a:p>
          <a:p>
            <a:r>
              <a:rPr lang="en-US" sz="4000" b="1" dirty="0">
                <a:solidFill>
                  <a:srgbClr val="BF8762"/>
                </a:solidFill>
              </a:rPr>
              <a:t>6</a:t>
            </a:r>
            <a:r>
              <a:rPr lang="en-US" sz="4000" b="1" dirty="0"/>
              <a:t> Now there was a day when the [b]sons of God came to present themselves before the LORD, and [c]Satan also came among them. </a:t>
            </a:r>
            <a:r>
              <a:rPr lang="en-US" sz="4000" b="1" dirty="0">
                <a:solidFill>
                  <a:srgbClr val="BF8762"/>
                </a:solidFill>
              </a:rPr>
              <a:t>7</a:t>
            </a:r>
            <a:r>
              <a:rPr lang="en-US" sz="4000" b="1" dirty="0"/>
              <a:t> The LORD said to Satan, “From where do you come?” Satan answered the LORD and said, “From roaming about on the earth and walking around on it.” </a:t>
            </a:r>
            <a:endParaRPr lang="en-US" sz="4000" b="1" dirty="0" smtClean="0"/>
          </a:p>
          <a:p>
            <a:r>
              <a:rPr lang="en-US" sz="4000" b="1" dirty="0" smtClean="0">
                <a:solidFill>
                  <a:srgbClr val="BF8762"/>
                </a:solidFill>
              </a:rPr>
              <a:t>8</a:t>
            </a:r>
            <a:r>
              <a:rPr lang="en-US" sz="4000" b="1" dirty="0" smtClean="0"/>
              <a:t> </a:t>
            </a:r>
            <a:r>
              <a:rPr lang="en-US" sz="4000" b="1" dirty="0"/>
              <a:t>The LORD said to Satan, </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13726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t>“</a:t>
            </a:r>
            <a:r>
              <a:rPr lang="en-US" sz="4000" b="1" dirty="0"/>
              <a:t>Have you [d]considered My servant Job? For there is no one like him on </a:t>
            </a:r>
            <a:r>
              <a:rPr lang="en-US" sz="4000" b="1" dirty="0" smtClean="0"/>
              <a:t>the </a:t>
            </a:r>
            <a:r>
              <a:rPr lang="en-US" sz="4000" b="1" dirty="0"/>
              <a:t>earth, a blameless and upright man, </a:t>
            </a:r>
            <a:r>
              <a:rPr lang="en-US" sz="4000" b="1" dirty="0" smtClean="0">
                <a:solidFill>
                  <a:srgbClr val="BF8762"/>
                </a:solidFill>
              </a:rPr>
              <a:t>[e] </a:t>
            </a:r>
            <a:r>
              <a:rPr lang="en-US" sz="4000" b="1" dirty="0" smtClean="0"/>
              <a:t>fearing God </a:t>
            </a:r>
            <a:r>
              <a:rPr lang="en-US" sz="4000" b="1" dirty="0"/>
              <a:t>and turning away from evil.” </a:t>
            </a:r>
            <a:endParaRPr lang="en-US" sz="4000" b="1" dirty="0" smtClean="0"/>
          </a:p>
          <a:p>
            <a:r>
              <a:rPr lang="en-US" sz="4000" b="1" dirty="0" smtClean="0">
                <a:solidFill>
                  <a:srgbClr val="BF8762"/>
                </a:solidFill>
              </a:rPr>
              <a:t>9 </a:t>
            </a:r>
            <a:r>
              <a:rPr lang="en-US" sz="4000" b="1" dirty="0"/>
              <a:t>Then Satan answered the [f]LORD, “Does Job fear God for nothing? </a:t>
            </a:r>
            <a:endParaRPr lang="en-US" sz="4000" b="1" dirty="0" smtClean="0"/>
          </a:p>
          <a:p>
            <a:r>
              <a:rPr lang="en-US" sz="4000" b="1" dirty="0" smtClean="0">
                <a:solidFill>
                  <a:srgbClr val="BF8762"/>
                </a:solidFill>
              </a:rPr>
              <a:t>10</a:t>
            </a:r>
            <a:r>
              <a:rPr lang="en-US" sz="4000" b="1" dirty="0" smtClean="0"/>
              <a:t> </a:t>
            </a:r>
            <a:r>
              <a:rPr lang="en-US" sz="4000" b="1" dirty="0"/>
              <a:t>Have You not made a fence around him and his house and all that he has, on every side? You have blessed the work of his hands, and his possessions have increased in the land. </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823253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solidFill>
                  <a:srgbClr val="BF8762"/>
                </a:solidFill>
              </a:rPr>
              <a:t>11</a:t>
            </a:r>
            <a:r>
              <a:rPr lang="en-US" sz="4000" b="1" dirty="0" smtClean="0">
                <a:solidFill>
                  <a:schemeClr val="accent5">
                    <a:lumMod val="40000"/>
                    <a:lumOff val="60000"/>
                  </a:schemeClr>
                </a:solidFill>
              </a:rPr>
              <a:t> </a:t>
            </a:r>
            <a:r>
              <a:rPr lang="en-US" sz="4000" b="1" dirty="0"/>
              <a:t>But reach out with Your hand now and touch all that he has; he will certainly curse You to Your face.” </a:t>
            </a:r>
            <a:endParaRPr lang="en-US" sz="4000" b="1" dirty="0" smtClean="0"/>
          </a:p>
          <a:p>
            <a:r>
              <a:rPr lang="en-US" sz="4000" b="1" dirty="0" smtClean="0">
                <a:solidFill>
                  <a:srgbClr val="BF8762"/>
                </a:solidFill>
              </a:rPr>
              <a:t>12</a:t>
            </a:r>
            <a:r>
              <a:rPr lang="en-US" sz="4000" b="1" dirty="0" smtClean="0">
                <a:solidFill>
                  <a:schemeClr val="accent5">
                    <a:lumMod val="40000"/>
                    <a:lumOff val="60000"/>
                  </a:schemeClr>
                </a:solidFill>
              </a:rPr>
              <a:t> </a:t>
            </a:r>
            <a:r>
              <a:rPr lang="en-US" sz="4000" b="1" dirty="0"/>
              <a:t>Then the LORD said to Satan, “Behold, all that he has is in your [g]power; only do not reach out and put your hand on him.” So Satan departed from the presence of the LORD</a:t>
            </a:r>
            <a:r>
              <a:rPr lang="en-US" sz="4000" b="1" dirty="0" smtClean="0"/>
              <a:t>.</a:t>
            </a:r>
            <a:r>
              <a:rPr lang="en-US" sz="4000" b="1" dirty="0" smtClean="0">
                <a:solidFill>
                  <a:schemeClr val="accent5">
                    <a:lumMod val="40000"/>
                    <a:lumOff val="60000"/>
                  </a:schemeClr>
                </a:solidFill>
              </a:rPr>
              <a:t> </a:t>
            </a:r>
            <a:r>
              <a:rPr lang="en-US" sz="4000" b="1" dirty="0" smtClean="0">
                <a:solidFill>
                  <a:srgbClr val="BF8762"/>
                </a:solidFill>
              </a:rPr>
              <a:t>Satan </a:t>
            </a:r>
            <a:r>
              <a:rPr lang="en-US" sz="4000" b="1" dirty="0">
                <a:solidFill>
                  <a:srgbClr val="BF8762"/>
                </a:solidFill>
              </a:rPr>
              <a:t>Allowed to Test Job</a:t>
            </a:r>
          </a:p>
          <a:p>
            <a:r>
              <a:rPr lang="en-US" sz="4000" b="1" dirty="0">
                <a:solidFill>
                  <a:srgbClr val="BF8762"/>
                </a:solidFill>
              </a:rPr>
              <a:t>13</a:t>
            </a:r>
            <a:r>
              <a:rPr lang="en-US" sz="4000" b="1" dirty="0">
                <a:solidFill>
                  <a:schemeClr val="accent5">
                    <a:lumMod val="40000"/>
                    <a:lumOff val="60000"/>
                  </a:schemeClr>
                </a:solidFill>
              </a:rPr>
              <a:t> </a:t>
            </a:r>
            <a:r>
              <a:rPr lang="en-US" sz="4000" b="1" dirty="0"/>
              <a:t>Now on the day when his sons and his daughters were eating and drinking wine in their oldest brother’s house, </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185803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solidFill>
                  <a:srgbClr val="BF8762"/>
                </a:solidFill>
              </a:rPr>
              <a:t>14</a:t>
            </a:r>
            <a:r>
              <a:rPr lang="en-US" sz="4000" b="1" dirty="0" smtClean="0"/>
              <a:t> </a:t>
            </a:r>
            <a:r>
              <a:rPr lang="en-US" sz="4000" b="1" dirty="0"/>
              <a:t>a messenger came to Job and said, “The oxen were plowing and the female donkeys feeding beside them, </a:t>
            </a:r>
            <a:endParaRPr lang="en-US" sz="4000" b="1" dirty="0" smtClean="0"/>
          </a:p>
          <a:p>
            <a:r>
              <a:rPr lang="en-US" sz="4000" b="1" dirty="0" smtClean="0">
                <a:solidFill>
                  <a:srgbClr val="BF8762"/>
                </a:solidFill>
              </a:rPr>
              <a:t>15</a:t>
            </a:r>
            <a:r>
              <a:rPr lang="en-US" sz="4000" b="1" dirty="0" smtClean="0"/>
              <a:t> </a:t>
            </a:r>
            <a:r>
              <a:rPr lang="en-US" sz="4000" b="1" dirty="0"/>
              <a:t>and [h]the </a:t>
            </a:r>
            <a:r>
              <a:rPr lang="en-US" sz="4000" b="1" dirty="0" err="1"/>
              <a:t>Sabeans</a:t>
            </a:r>
            <a:r>
              <a:rPr lang="en-US" sz="4000" b="1" dirty="0"/>
              <a:t> </a:t>
            </a:r>
            <a:r>
              <a:rPr lang="en-US" sz="4000" b="1" dirty="0">
                <a:solidFill>
                  <a:srgbClr val="BF8762"/>
                </a:solidFill>
              </a:rPr>
              <a:t>[</a:t>
            </a:r>
            <a:r>
              <a:rPr lang="en-US" sz="4000" b="1" dirty="0" err="1">
                <a:solidFill>
                  <a:srgbClr val="BF8762"/>
                </a:solidFill>
              </a:rPr>
              <a:t>i</a:t>
            </a:r>
            <a:r>
              <a:rPr lang="en-US" sz="4000" b="1" dirty="0" smtClean="0">
                <a:solidFill>
                  <a:srgbClr val="BF8762"/>
                </a:solidFill>
              </a:rPr>
              <a:t>] </a:t>
            </a:r>
            <a:r>
              <a:rPr lang="en-US" sz="4000" b="1" dirty="0" smtClean="0"/>
              <a:t>attacked </a:t>
            </a:r>
            <a:r>
              <a:rPr lang="en-US" sz="4000" b="1" dirty="0"/>
              <a:t>and took them. They also [j]killed the servants with the edge of the sword, and [k]I alone have escaped to tell you.” </a:t>
            </a:r>
            <a:endParaRPr lang="en-US" sz="4000" b="1" dirty="0" smtClean="0"/>
          </a:p>
          <a:p>
            <a:r>
              <a:rPr lang="en-US" sz="4000" b="1" dirty="0" smtClean="0">
                <a:solidFill>
                  <a:srgbClr val="BF8762"/>
                </a:solidFill>
              </a:rPr>
              <a:t>16</a:t>
            </a:r>
            <a:r>
              <a:rPr lang="en-US" sz="4000" b="1" dirty="0" smtClean="0"/>
              <a:t> </a:t>
            </a:r>
            <a:r>
              <a:rPr lang="en-US" sz="4000" b="1" dirty="0"/>
              <a:t>While he was still speaking, another came and said, “The fire of God fell from heaven and burned up the sheep and the servants and consumed them,</a:t>
            </a:r>
            <a:r>
              <a:rPr lang="en-US" sz="4000" b="1" dirty="0">
                <a:solidFill>
                  <a:schemeClr val="accent5">
                    <a:lumMod val="40000"/>
                    <a:lumOff val="60000"/>
                  </a:schemeClr>
                </a:solidFill>
              </a:rPr>
              <a:t> </a:t>
            </a:r>
          </a:p>
        </p:txBody>
      </p:sp>
    </p:spTree>
    <p:extLst>
      <p:ext uri="{BB962C8B-B14F-4D97-AF65-F5344CB8AC3E}">
        <p14:creationId xmlns:p14="http://schemas.microsoft.com/office/powerpoint/2010/main" val="3234308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t>and </a:t>
            </a:r>
            <a:r>
              <a:rPr lang="en-US" sz="4000" b="1" dirty="0"/>
              <a:t>I alone have escaped to tell you.” </a:t>
            </a:r>
            <a:endParaRPr lang="en-US" sz="4000" b="1" dirty="0" smtClean="0"/>
          </a:p>
          <a:p>
            <a:r>
              <a:rPr lang="en-US" sz="4000" b="1" dirty="0" smtClean="0">
                <a:solidFill>
                  <a:srgbClr val="BF8762"/>
                </a:solidFill>
              </a:rPr>
              <a:t>17</a:t>
            </a:r>
            <a:r>
              <a:rPr lang="en-US" sz="4000" b="1" dirty="0" smtClean="0"/>
              <a:t> </a:t>
            </a:r>
            <a:r>
              <a:rPr lang="en-US" sz="4000" b="1" dirty="0"/>
              <a:t>While he was still speaking, another came and said, “The Chaldeans formed three units and made a raid on the camels and took them, and [l]killed the servants with the edge of the sword, and I alone have escaped to tell you.” </a:t>
            </a:r>
            <a:endParaRPr lang="en-US" sz="4000" b="1" dirty="0" smtClean="0"/>
          </a:p>
          <a:p>
            <a:r>
              <a:rPr lang="en-US" sz="4000" b="1" dirty="0" smtClean="0">
                <a:solidFill>
                  <a:srgbClr val="BF8762"/>
                </a:solidFill>
              </a:rPr>
              <a:t>18</a:t>
            </a:r>
            <a:r>
              <a:rPr lang="en-US" sz="4000" b="1" dirty="0" smtClean="0"/>
              <a:t> </a:t>
            </a:r>
            <a:r>
              <a:rPr lang="en-US" sz="4000" b="1" dirty="0"/>
              <a:t>While he was still speaking, another also came and said, “Your sons and your daughters were eating and drinking wine in their oldest brother’s house,</a:t>
            </a:r>
            <a:r>
              <a:rPr lang="en-US" sz="4000" b="1" dirty="0">
                <a:solidFill>
                  <a:schemeClr val="accent5">
                    <a:lumMod val="40000"/>
                    <a:lumOff val="60000"/>
                  </a:schemeClr>
                </a:solidFill>
              </a:rPr>
              <a:t> </a:t>
            </a:r>
          </a:p>
        </p:txBody>
      </p:sp>
    </p:spTree>
    <p:extLst>
      <p:ext uri="{BB962C8B-B14F-4D97-AF65-F5344CB8AC3E}">
        <p14:creationId xmlns:p14="http://schemas.microsoft.com/office/powerpoint/2010/main" val="43029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3145373-B710-4014-AB40-706D5D9329D3}"/>
              </a:ext>
            </a:extLst>
          </p:cNvPr>
          <p:cNvSpPr/>
          <p:nvPr/>
        </p:nvSpPr>
        <p:spPr>
          <a:xfrm>
            <a:off x="0" y="0"/>
            <a:ext cx="9144000" cy="6863417"/>
          </a:xfrm>
          <a:prstGeom prst="rect">
            <a:avLst/>
          </a:prstGeom>
        </p:spPr>
        <p:txBody>
          <a:bodyPr wrap="square">
            <a:spAutoFit/>
          </a:bodyPr>
          <a:lstStyle/>
          <a:p>
            <a:r>
              <a:rPr lang="en-US" sz="4000" b="1" dirty="0" smtClean="0">
                <a:solidFill>
                  <a:srgbClr val="BF8762"/>
                </a:solidFill>
              </a:rPr>
              <a:t>19</a:t>
            </a:r>
            <a:r>
              <a:rPr lang="en-US" sz="4000" b="1" dirty="0" smtClean="0"/>
              <a:t> </a:t>
            </a:r>
            <a:r>
              <a:rPr lang="en-US" sz="4000" b="1" dirty="0"/>
              <a:t>and behold, a great wind came from across the wilderness and struck the four corners of the house, and it fell on the young people and they died, and I alone have escaped to tell you.”</a:t>
            </a:r>
          </a:p>
          <a:p>
            <a:r>
              <a:rPr lang="en-US" sz="4000" b="1" dirty="0">
                <a:solidFill>
                  <a:srgbClr val="BF8762"/>
                </a:solidFill>
              </a:rPr>
              <a:t>20</a:t>
            </a:r>
            <a:r>
              <a:rPr lang="en-US" sz="4000" b="1" dirty="0"/>
              <a:t> Then Job got up, tore his robe, and shaved his head; then he fell to the ground and worshiped. </a:t>
            </a:r>
            <a:endParaRPr lang="en-US" sz="4000" b="1" dirty="0" smtClean="0"/>
          </a:p>
          <a:p>
            <a:r>
              <a:rPr lang="en-US" sz="4000" b="1" dirty="0" smtClean="0">
                <a:solidFill>
                  <a:srgbClr val="BF8762"/>
                </a:solidFill>
              </a:rPr>
              <a:t>21</a:t>
            </a:r>
            <a:r>
              <a:rPr lang="en-US" sz="4000" b="1" dirty="0" smtClean="0"/>
              <a:t> </a:t>
            </a:r>
            <a:r>
              <a:rPr lang="en-US" sz="4000" b="1" dirty="0"/>
              <a:t>He said</a:t>
            </a:r>
            <a:r>
              <a:rPr lang="en-US" sz="4000" b="1" dirty="0" smtClean="0"/>
              <a:t>, “</a:t>
            </a:r>
            <a:r>
              <a:rPr lang="en-US" sz="4000" b="1" dirty="0"/>
              <a:t>Naked I came from my mother’s womb</a:t>
            </a:r>
            <a:r>
              <a:rPr lang="en-US" sz="4000" b="1" dirty="0" smtClean="0"/>
              <a:t>, And </a:t>
            </a:r>
            <a:r>
              <a:rPr lang="en-US" sz="4000" b="1" dirty="0"/>
              <a:t>naked I shall return there</a:t>
            </a:r>
            <a:r>
              <a:rPr lang="en-US" sz="4000" b="1" dirty="0" smtClean="0"/>
              <a:t>.</a:t>
            </a:r>
            <a:endParaRPr lang="en-US" sz="4000" b="1" dirty="0">
              <a:solidFill>
                <a:schemeClr val="accent5">
                  <a:lumMod val="40000"/>
                  <a:lumOff val="60000"/>
                </a:schemeClr>
              </a:solidFill>
            </a:endParaRPr>
          </a:p>
        </p:txBody>
      </p:sp>
    </p:spTree>
    <p:extLst>
      <p:ext uri="{BB962C8B-B14F-4D97-AF65-F5344CB8AC3E}">
        <p14:creationId xmlns:p14="http://schemas.microsoft.com/office/powerpoint/2010/main" val="3017975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8966</TotalTime>
  <Words>2791</Words>
  <Application>Microsoft Office PowerPoint</Application>
  <PresentationFormat>On-screen Show (4:3)</PresentationFormat>
  <Paragraphs>176</Paragraphs>
  <Slides>37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Kozuka Gothic Pr6N B</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Innerworkings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Ramnath, Rudy</dc:creator>
  <cp:lastModifiedBy>Laura S</cp:lastModifiedBy>
  <cp:revision>533</cp:revision>
  <cp:lastPrinted>2021-04-29T22:17:43Z</cp:lastPrinted>
  <dcterms:created xsi:type="dcterms:W3CDTF">2016-02-10T17:18:25Z</dcterms:created>
  <dcterms:modified xsi:type="dcterms:W3CDTF">2024-05-25T01:18:28Z</dcterms:modified>
</cp:coreProperties>
</file>